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p:sldMasterIdLst>
    <p:sldMasterId id="2147483649" r:id="rId1"/>
  </p:sldMasterIdLst>
  <p:notesMasterIdLst>
    <p:notesMasterId r:id="rId72"/>
  </p:notesMasterIdLst>
  <p:handoutMasterIdLst>
    <p:handoutMasterId r:id="rId73"/>
  </p:handoutMasterIdLst>
  <p:sldIdLst>
    <p:sldId id="256" r:id="rId2"/>
    <p:sldId id="288" r:id="rId3"/>
    <p:sldId id="332" r:id="rId4"/>
    <p:sldId id="258" r:id="rId5"/>
    <p:sldId id="328" r:id="rId6"/>
    <p:sldId id="259" r:id="rId7"/>
    <p:sldId id="260" r:id="rId8"/>
    <p:sldId id="412" r:id="rId9"/>
    <p:sldId id="413" r:id="rId10"/>
    <p:sldId id="323" r:id="rId11"/>
    <p:sldId id="329" r:id="rId12"/>
    <p:sldId id="352" r:id="rId13"/>
    <p:sldId id="324" r:id="rId14"/>
    <p:sldId id="330" r:id="rId15"/>
    <p:sldId id="351" r:id="rId16"/>
    <p:sldId id="334" r:id="rId17"/>
    <p:sldId id="335" r:id="rId18"/>
    <p:sldId id="336" r:id="rId19"/>
    <p:sldId id="337" r:id="rId20"/>
    <p:sldId id="338" r:id="rId21"/>
    <p:sldId id="339" r:id="rId22"/>
    <p:sldId id="340" r:id="rId23"/>
    <p:sldId id="325" r:id="rId24"/>
    <p:sldId id="326" r:id="rId25"/>
    <p:sldId id="327" r:id="rId26"/>
    <p:sldId id="353" r:id="rId27"/>
    <p:sldId id="354" r:id="rId28"/>
    <p:sldId id="355" r:id="rId29"/>
    <p:sldId id="356" r:id="rId30"/>
    <p:sldId id="357" r:id="rId31"/>
    <p:sldId id="358" r:id="rId32"/>
    <p:sldId id="359" r:id="rId33"/>
    <p:sldId id="360" r:id="rId34"/>
    <p:sldId id="347" r:id="rId35"/>
    <p:sldId id="361" r:id="rId36"/>
    <p:sldId id="362" r:id="rId37"/>
    <p:sldId id="363" r:id="rId38"/>
    <p:sldId id="365" r:id="rId39"/>
    <p:sldId id="364" r:id="rId40"/>
    <p:sldId id="346" r:id="rId41"/>
    <p:sldId id="349" r:id="rId42"/>
    <p:sldId id="348" r:id="rId43"/>
    <p:sldId id="368" r:id="rId44"/>
    <p:sldId id="401" r:id="rId45"/>
    <p:sldId id="371" r:id="rId46"/>
    <p:sldId id="378" r:id="rId47"/>
    <p:sldId id="333" r:id="rId48"/>
    <p:sldId id="383" r:id="rId49"/>
    <p:sldId id="342" r:id="rId50"/>
    <p:sldId id="382" r:id="rId51"/>
    <p:sldId id="384" r:id="rId52"/>
    <p:sldId id="343" r:id="rId53"/>
    <p:sldId id="344" r:id="rId54"/>
    <p:sldId id="345" r:id="rId55"/>
    <p:sldId id="411" r:id="rId56"/>
    <p:sldId id="402" r:id="rId57"/>
    <p:sldId id="403" r:id="rId58"/>
    <p:sldId id="404" r:id="rId59"/>
    <p:sldId id="405" r:id="rId60"/>
    <p:sldId id="406" r:id="rId61"/>
    <p:sldId id="407" r:id="rId62"/>
    <p:sldId id="408" r:id="rId63"/>
    <p:sldId id="386" r:id="rId64"/>
    <p:sldId id="387" r:id="rId65"/>
    <p:sldId id="388" r:id="rId66"/>
    <p:sldId id="409" r:id="rId67"/>
    <p:sldId id="389" r:id="rId68"/>
    <p:sldId id="390" r:id="rId69"/>
    <p:sldId id="391" r:id="rId70"/>
    <p:sldId id="394" r:id="rId71"/>
  </p:sldIdLst>
  <p:sldSz cx="9144000" cy="6858000" type="screen4x3"/>
  <p:notesSz cx="6400800" cy="8686800"/>
  <p:embeddedFontLst>
    <p:embeddedFont>
      <p:font typeface="Arial Unicode MS" panose="020B0604020202020204" pitchFamily="34" charset="-128"/>
      <p:regular r:id="rId74"/>
    </p:embeddedFont>
    <p:embeddedFont>
      <p:font typeface="MT Extra" panose="05050102010205020202" pitchFamily="18" charset="2"/>
      <p:regular r:id="rId75"/>
    </p:embeddedFont>
    <p:embeddedFont>
      <p:font typeface="Math5" panose="00000400000000000000" pitchFamily="2" charset="2"/>
      <p:regular r:id="rId76"/>
      <p:bold r:id="rId77"/>
    </p:embeddedFont>
    <p:embeddedFont>
      <p:font typeface="Comic Sans MS" panose="030F0702030302020204" pitchFamily="66" charset="0"/>
      <p:regular r:id="rId78"/>
      <p:bold r:id="rId79"/>
    </p:embeddedFont>
    <p:embeddedFont>
      <p:font typeface="Monotype Sorts" panose="01010601010101010101" pitchFamily="2" charset="2"/>
      <p:regular r:id="rId80"/>
    </p:embeddedFont>
  </p:embeddedFontLst>
  <p:custDataLst>
    <p:tags r:id="rId81"/>
  </p:custDataLst>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736">
          <p15:clr>
            <a:srgbClr val="A4A3A4"/>
          </p15:clr>
        </p15:guide>
        <p15:guide id="2" pos="201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FFFF99"/>
    <a:srgbClr val="66FFFF"/>
    <a:srgbClr val="CC3300"/>
    <a:srgbClr val="3366CC"/>
    <a:srgbClr val="FF0000"/>
    <a:srgbClr val="00CC00"/>
    <a:srgbClr val="EAEAEA"/>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611" autoAdjust="0"/>
    <p:restoredTop sz="94660"/>
  </p:normalViewPr>
  <p:slideViewPr>
    <p:cSldViewPr>
      <p:cViewPr>
        <p:scale>
          <a:sx n="100" d="100"/>
          <a:sy n="100" d="100"/>
        </p:scale>
        <p:origin x="1440" y="294"/>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Lst>
  </p:outlineViewPr>
  <p:notesTextViewPr>
    <p:cViewPr>
      <p:scale>
        <a:sx n="100" d="100"/>
        <a:sy n="100" d="100"/>
      </p:scale>
      <p:origin x="0" y="0"/>
    </p:cViewPr>
  </p:notesTextViewPr>
  <p:sorterViewPr>
    <p:cViewPr varScale="1">
      <p:scale>
        <a:sx n="100" d="100"/>
        <a:sy n="100" d="100"/>
      </p:scale>
      <p:origin x="0" y="0"/>
    </p:cViewPr>
  </p:sorterViewPr>
  <p:notesViewPr>
    <p:cSldViewPr>
      <p:cViewPr varScale="1">
        <p:scale>
          <a:sx n="85" d="100"/>
          <a:sy n="85" d="100"/>
        </p:scale>
        <p:origin x="-1932" y="-102"/>
      </p:cViewPr>
      <p:guideLst>
        <p:guide orient="horz" pos="2736"/>
        <p:guide pos="201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3.fntdata"/><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1.fntdata"/><Relationship Id="rId79" Type="http://schemas.openxmlformats.org/officeDocument/2006/relationships/font" Target="fonts/font6.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font" Target="fonts/font7.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2.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78" Type="http://schemas.openxmlformats.org/officeDocument/2006/relationships/font" Target="fonts/font5.fntdata"/><Relationship Id="rId81" Type="http://schemas.openxmlformats.org/officeDocument/2006/relationships/tags" Target="tags/tag1.xml"/></Relationships>
</file>

<file path=ppt/_rels/viewProps.xml.rels><?xml version="1.0" encoding="UTF-8" standalone="yes"?>
<Relationships xmlns="http://schemas.openxmlformats.org/package/2006/relationships"><Relationship Id="rId8" Type="http://schemas.openxmlformats.org/officeDocument/2006/relationships/slide" Target="slides/slide30.xml"/><Relationship Id="rId13" Type="http://schemas.openxmlformats.org/officeDocument/2006/relationships/slide" Target="slides/slide47.xml"/><Relationship Id="rId18" Type="http://schemas.openxmlformats.org/officeDocument/2006/relationships/slide" Target="slides/slide52.xml"/><Relationship Id="rId26" Type="http://schemas.openxmlformats.org/officeDocument/2006/relationships/slide" Target="slides/slide60.xml"/><Relationship Id="rId3" Type="http://schemas.openxmlformats.org/officeDocument/2006/relationships/slide" Target="slides/slide17.xml"/><Relationship Id="rId21" Type="http://schemas.openxmlformats.org/officeDocument/2006/relationships/slide" Target="slides/slide55.xml"/><Relationship Id="rId7" Type="http://schemas.openxmlformats.org/officeDocument/2006/relationships/slide" Target="slides/slide22.xml"/><Relationship Id="rId12" Type="http://schemas.openxmlformats.org/officeDocument/2006/relationships/slide" Target="slides/slide38.xml"/><Relationship Id="rId17" Type="http://schemas.openxmlformats.org/officeDocument/2006/relationships/slide" Target="slides/slide51.xml"/><Relationship Id="rId25" Type="http://schemas.openxmlformats.org/officeDocument/2006/relationships/slide" Target="slides/slide59.xml"/><Relationship Id="rId2" Type="http://schemas.openxmlformats.org/officeDocument/2006/relationships/slide" Target="slides/slide16.xml"/><Relationship Id="rId16" Type="http://schemas.openxmlformats.org/officeDocument/2006/relationships/slide" Target="slides/slide50.xml"/><Relationship Id="rId20" Type="http://schemas.openxmlformats.org/officeDocument/2006/relationships/slide" Target="slides/slide54.xml"/><Relationship Id="rId1" Type="http://schemas.openxmlformats.org/officeDocument/2006/relationships/slide" Target="slides/slide15.xml"/><Relationship Id="rId6" Type="http://schemas.openxmlformats.org/officeDocument/2006/relationships/slide" Target="slides/slide21.xml"/><Relationship Id="rId11" Type="http://schemas.openxmlformats.org/officeDocument/2006/relationships/slide" Target="slides/slide33.xml"/><Relationship Id="rId24" Type="http://schemas.openxmlformats.org/officeDocument/2006/relationships/slide" Target="slides/slide58.xml"/><Relationship Id="rId5" Type="http://schemas.openxmlformats.org/officeDocument/2006/relationships/slide" Target="slides/slide20.xml"/><Relationship Id="rId15" Type="http://schemas.openxmlformats.org/officeDocument/2006/relationships/slide" Target="slides/slide49.xml"/><Relationship Id="rId23" Type="http://schemas.openxmlformats.org/officeDocument/2006/relationships/slide" Target="slides/slide57.xml"/><Relationship Id="rId28" Type="http://schemas.openxmlformats.org/officeDocument/2006/relationships/slide" Target="slides/slide62.xml"/><Relationship Id="rId10" Type="http://schemas.openxmlformats.org/officeDocument/2006/relationships/slide" Target="slides/slide32.xml"/><Relationship Id="rId19" Type="http://schemas.openxmlformats.org/officeDocument/2006/relationships/slide" Target="slides/slide53.xml"/><Relationship Id="rId4" Type="http://schemas.openxmlformats.org/officeDocument/2006/relationships/slide" Target="slides/slide19.xml"/><Relationship Id="rId9" Type="http://schemas.openxmlformats.org/officeDocument/2006/relationships/slide" Target="slides/slide31.xml"/><Relationship Id="rId14" Type="http://schemas.openxmlformats.org/officeDocument/2006/relationships/slide" Target="slides/slide48.xml"/><Relationship Id="rId22" Type="http://schemas.openxmlformats.org/officeDocument/2006/relationships/slide" Target="slides/slide56.xml"/><Relationship Id="rId27" Type="http://schemas.openxmlformats.org/officeDocument/2006/relationships/slide" Target="slides/slide6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 Id="rId6" Type="http://schemas.openxmlformats.org/officeDocument/2006/relationships/image" Target="../media/image68.wmf"/><Relationship Id="rId5" Type="http://schemas.openxmlformats.org/officeDocument/2006/relationships/image" Target="../media/image67.wmf"/><Relationship Id="rId4" Type="http://schemas.openxmlformats.org/officeDocument/2006/relationships/image" Target="../media/image6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72.wmf"/><Relationship Id="rId1" Type="http://schemas.openxmlformats.org/officeDocument/2006/relationships/image" Target="../media/image71.wmf"/><Relationship Id="rId6" Type="http://schemas.openxmlformats.org/officeDocument/2006/relationships/image" Target="../media/image76.wmf"/><Relationship Id="rId5" Type="http://schemas.openxmlformats.org/officeDocument/2006/relationships/image" Target="../media/image75.wmf"/><Relationship Id="rId4" Type="http://schemas.openxmlformats.org/officeDocument/2006/relationships/image" Target="../media/image74.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78.wmf"/><Relationship Id="rId5" Type="http://schemas.openxmlformats.org/officeDocument/2006/relationships/image" Target="../media/image82.wmf"/><Relationship Id="rId4" Type="http://schemas.openxmlformats.org/officeDocument/2006/relationships/image" Target="../media/image81.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image" Target="../media/image84.wmf"/><Relationship Id="rId1" Type="http://schemas.openxmlformats.org/officeDocument/2006/relationships/image" Target="../media/image83.wmf"/><Relationship Id="rId4" Type="http://schemas.openxmlformats.org/officeDocument/2006/relationships/image" Target="../media/image86.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image" Target="../media/image88.wmf"/><Relationship Id="rId5" Type="http://schemas.openxmlformats.org/officeDocument/2006/relationships/image" Target="../media/image92.wmf"/><Relationship Id="rId4" Type="http://schemas.openxmlformats.org/officeDocument/2006/relationships/image" Target="../media/image91.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06.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image" Target="../media/image109.wmf"/><Relationship Id="rId1" Type="http://schemas.openxmlformats.org/officeDocument/2006/relationships/image" Target="../media/image108.wmf"/><Relationship Id="rId5" Type="http://schemas.openxmlformats.org/officeDocument/2006/relationships/image" Target="../media/image112.wmf"/><Relationship Id="rId4" Type="http://schemas.openxmlformats.org/officeDocument/2006/relationships/image" Target="../media/image11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773363" cy="434975"/>
          </a:xfrm>
          <a:prstGeom prst="rect">
            <a:avLst/>
          </a:prstGeom>
        </p:spPr>
        <p:txBody>
          <a:bodyPr vert="horz" lIns="91440" tIns="45720" rIns="91440" bIns="45720" rtlCol="0"/>
          <a:lstStyle>
            <a:lvl1pPr algn="l">
              <a:defRPr sz="1200" smtClean="0">
                <a:latin typeface="Arial" charset="0"/>
              </a:defRPr>
            </a:lvl1pPr>
          </a:lstStyle>
          <a:p>
            <a:pPr>
              <a:defRPr/>
            </a:pPr>
            <a:endParaRPr lang="en-US"/>
          </a:p>
        </p:txBody>
      </p:sp>
      <p:sp>
        <p:nvSpPr>
          <p:cNvPr id="3" name="Date Placeholder 2"/>
          <p:cNvSpPr>
            <a:spLocks noGrp="1"/>
          </p:cNvSpPr>
          <p:nvPr>
            <p:ph type="dt" sz="quarter" idx="1"/>
          </p:nvPr>
        </p:nvSpPr>
        <p:spPr>
          <a:xfrm>
            <a:off x="3625850" y="0"/>
            <a:ext cx="2773363" cy="434975"/>
          </a:xfrm>
          <a:prstGeom prst="rect">
            <a:avLst/>
          </a:prstGeom>
        </p:spPr>
        <p:txBody>
          <a:bodyPr vert="horz" lIns="91440" tIns="45720" rIns="91440" bIns="45720" rtlCol="0"/>
          <a:lstStyle>
            <a:lvl1pPr algn="r">
              <a:defRPr sz="1200" smtClean="0">
                <a:latin typeface="Arial" charset="0"/>
              </a:defRPr>
            </a:lvl1pPr>
          </a:lstStyle>
          <a:p>
            <a:pPr>
              <a:defRPr/>
            </a:pPr>
            <a:fld id="{D3A5E032-ABC4-4E11-A568-44865B405CDC}" type="datetimeFigureOut">
              <a:rPr lang="en-US"/>
              <a:pPr>
                <a:defRPr/>
              </a:pPr>
              <a:t>2016-11-10</a:t>
            </a:fld>
            <a:endParaRPr lang="en-US"/>
          </a:p>
        </p:txBody>
      </p:sp>
      <p:sp>
        <p:nvSpPr>
          <p:cNvPr id="4" name="Footer Placeholder 3"/>
          <p:cNvSpPr>
            <a:spLocks noGrp="1"/>
          </p:cNvSpPr>
          <p:nvPr>
            <p:ph type="ftr" sz="quarter" idx="2"/>
          </p:nvPr>
        </p:nvSpPr>
        <p:spPr>
          <a:xfrm>
            <a:off x="0" y="8250238"/>
            <a:ext cx="2773363" cy="434975"/>
          </a:xfrm>
          <a:prstGeom prst="rect">
            <a:avLst/>
          </a:prstGeom>
        </p:spPr>
        <p:txBody>
          <a:bodyPr vert="horz" lIns="91440" tIns="45720" rIns="91440" bIns="45720" rtlCol="0" anchor="b"/>
          <a:lstStyle>
            <a:lvl1pPr algn="l">
              <a:defRPr sz="1200" smtClean="0">
                <a:latin typeface="Arial" charset="0"/>
              </a:defRPr>
            </a:lvl1pPr>
          </a:lstStyle>
          <a:p>
            <a:pPr>
              <a:defRPr/>
            </a:pPr>
            <a:endParaRPr lang="en-US"/>
          </a:p>
        </p:txBody>
      </p:sp>
      <p:sp>
        <p:nvSpPr>
          <p:cNvPr id="5" name="Slide Number Placeholder 4"/>
          <p:cNvSpPr>
            <a:spLocks noGrp="1"/>
          </p:cNvSpPr>
          <p:nvPr>
            <p:ph type="sldNum" sz="quarter" idx="3"/>
          </p:nvPr>
        </p:nvSpPr>
        <p:spPr>
          <a:xfrm>
            <a:off x="3625850" y="8250238"/>
            <a:ext cx="2773363" cy="434975"/>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771CD061-D6F4-42B4-86D0-12ADF54C2E45}" type="slidenum">
              <a:rPr lang="en-US" altLang="en-US"/>
              <a:pPr/>
              <a:t>‹#›</a:t>
            </a:fld>
            <a:endParaRPr lang="en-US" altLang="en-US"/>
          </a:p>
        </p:txBody>
      </p:sp>
    </p:spTree>
    <p:extLst>
      <p:ext uri="{BB962C8B-B14F-4D97-AF65-F5344CB8AC3E}">
        <p14:creationId xmlns:p14="http://schemas.microsoft.com/office/powerpoint/2010/main" val="32321910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bwMode="auto">
          <a:xfrm>
            <a:off x="0" y="0"/>
            <a:ext cx="2773363" cy="4333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182" tIns="43092" rIns="86182" bIns="43092" numCol="1" anchor="t" anchorCtr="0" compatLnSpc="1">
            <a:prstTxWarp prst="textNoShape">
              <a:avLst/>
            </a:prstTxWarp>
          </a:bodyPr>
          <a:lstStyle>
            <a:lvl1pPr defTabSz="862013">
              <a:defRPr sz="1200">
                <a:latin typeface="Times New Roman" pitchFamily="18" charset="0"/>
              </a:defRPr>
            </a:lvl1pPr>
          </a:lstStyle>
          <a:p>
            <a:pPr>
              <a:defRPr/>
            </a:pPr>
            <a:endParaRPr lang="en-US"/>
          </a:p>
        </p:txBody>
      </p:sp>
      <p:sp>
        <p:nvSpPr>
          <p:cNvPr id="20483" name="Rectangle 3"/>
          <p:cNvSpPr>
            <a:spLocks noGrp="1" noChangeArrowheads="1"/>
          </p:cNvSpPr>
          <p:nvPr>
            <p:ph type="dt" idx="1"/>
          </p:nvPr>
        </p:nvSpPr>
        <p:spPr bwMode="auto">
          <a:xfrm>
            <a:off x="3627438" y="0"/>
            <a:ext cx="2773362" cy="4333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182" tIns="43092" rIns="86182" bIns="43092" numCol="1" anchor="t" anchorCtr="0" compatLnSpc="1">
            <a:prstTxWarp prst="textNoShape">
              <a:avLst/>
            </a:prstTxWarp>
          </a:bodyPr>
          <a:lstStyle>
            <a:lvl1pPr algn="r" defTabSz="862013">
              <a:defRPr sz="1200">
                <a:latin typeface="Times New Roman" pitchFamily="18" charset="0"/>
              </a:defRPr>
            </a:lvl1pPr>
          </a:lstStyle>
          <a:p>
            <a:pPr>
              <a:defRPr/>
            </a:pPr>
            <a:endParaRPr lang="en-US"/>
          </a:p>
        </p:txBody>
      </p:sp>
      <p:sp>
        <p:nvSpPr>
          <p:cNvPr id="73732" name="Rectangle 4"/>
          <p:cNvSpPr>
            <a:spLocks noGrp="1" noRot="1" noChangeAspect="1" noChangeArrowheads="1" noTextEdit="1"/>
          </p:cNvSpPr>
          <p:nvPr>
            <p:ph type="sldImg" idx="2"/>
          </p:nvPr>
        </p:nvSpPr>
        <p:spPr bwMode="auto">
          <a:xfrm>
            <a:off x="1028700" y="652463"/>
            <a:ext cx="4343400" cy="32575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0485" name="Rectangle 5"/>
          <p:cNvSpPr>
            <a:spLocks noGrp="1" noChangeArrowheads="1"/>
          </p:cNvSpPr>
          <p:nvPr>
            <p:ph type="body" sz="quarter" idx="3"/>
          </p:nvPr>
        </p:nvSpPr>
        <p:spPr bwMode="auto">
          <a:xfrm>
            <a:off x="852488" y="4125913"/>
            <a:ext cx="4695825" cy="39084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182" tIns="43092" rIns="86182" bIns="43092"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0486" name="Rectangle 6"/>
          <p:cNvSpPr>
            <a:spLocks noGrp="1" noChangeArrowheads="1"/>
          </p:cNvSpPr>
          <p:nvPr>
            <p:ph type="ftr" sz="quarter" idx="4"/>
          </p:nvPr>
        </p:nvSpPr>
        <p:spPr bwMode="auto">
          <a:xfrm>
            <a:off x="0" y="8253413"/>
            <a:ext cx="2773363" cy="4333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182" tIns="43092" rIns="86182" bIns="43092" numCol="1" anchor="b" anchorCtr="0" compatLnSpc="1">
            <a:prstTxWarp prst="textNoShape">
              <a:avLst/>
            </a:prstTxWarp>
          </a:bodyPr>
          <a:lstStyle>
            <a:lvl1pPr defTabSz="862013">
              <a:defRPr sz="1200">
                <a:latin typeface="Times New Roman" pitchFamily="18" charset="0"/>
              </a:defRPr>
            </a:lvl1pPr>
          </a:lstStyle>
          <a:p>
            <a:pPr>
              <a:defRPr/>
            </a:pPr>
            <a:endParaRPr lang="en-US"/>
          </a:p>
        </p:txBody>
      </p:sp>
      <p:sp>
        <p:nvSpPr>
          <p:cNvPr id="20487" name="Rectangle 7"/>
          <p:cNvSpPr>
            <a:spLocks noGrp="1" noChangeArrowheads="1"/>
          </p:cNvSpPr>
          <p:nvPr>
            <p:ph type="sldNum" sz="quarter" idx="5"/>
          </p:nvPr>
        </p:nvSpPr>
        <p:spPr bwMode="auto">
          <a:xfrm>
            <a:off x="3627438" y="8253413"/>
            <a:ext cx="2773362" cy="4333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182" tIns="43092" rIns="86182" bIns="43092" numCol="1" anchor="b" anchorCtr="0" compatLnSpc="1">
            <a:prstTxWarp prst="textNoShape">
              <a:avLst/>
            </a:prstTxWarp>
          </a:bodyPr>
          <a:lstStyle>
            <a:lvl1pPr algn="r" defTabSz="862013">
              <a:defRPr sz="1200">
                <a:latin typeface="Times New Roman" panose="02020603050405020304" pitchFamily="18" charset="0"/>
              </a:defRPr>
            </a:lvl1pPr>
          </a:lstStyle>
          <a:p>
            <a:fld id="{BD59674E-119C-4A93-9906-1A116E02569D}" type="slidenum">
              <a:rPr lang="en-US" altLang="en-US"/>
              <a:pPr/>
              <a:t>‹#›</a:t>
            </a:fld>
            <a:endParaRPr lang="en-US" altLang="en-US"/>
          </a:p>
        </p:txBody>
      </p:sp>
    </p:spTree>
    <p:extLst>
      <p:ext uri="{BB962C8B-B14F-4D97-AF65-F5344CB8AC3E}">
        <p14:creationId xmlns:p14="http://schemas.microsoft.com/office/powerpoint/2010/main" val="169825568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D59674E-119C-4A93-9906-1A116E02569D}" type="slidenum">
              <a:rPr lang="en-US" altLang="en-US" smtClean="0"/>
              <a:pPr/>
              <a:t>2</a:t>
            </a:fld>
            <a:endParaRPr lang="en-US" altLang="en-US"/>
          </a:p>
        </p:txBody>
      </p:sp>
    </p:spTree>
    <p:extLst>
      <p:ext uri="{BB962C8B-B14F-4D97-AF65-F5344CB8AC3E}">
        <p14:creationId xmlns:p14="http://schemas.microsoft.com/office/powerpoint/2010/main" val="39800570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3" name="TextBox 12"/>
          <p:cNvSpPr txBox="1"/>
          <p:nvPr userDrawn="1"/>
        </p:nvSpPr>
        <p:spPr>
          <a:xfrm>
            <a:off x="3505200" y="3962400"/>
            <a:ext cx="1766830" cy="1015663"/>
          </a:xfrm>
          <a:prstGeom prst="rect">
            <a:avLst/>
          </a:prstGeom>
          <a:noFill/>
        </p:spPr>
        <p:txBody>
          <a:bodyPr wrap="none" rtlCol="0">
            <a:spAutoFit/>
          </a:bodyPr>
          <a:lstStyle/>
          <a:p>
            <a:pPr algn="l"/>
            <a:r>
              <a:rPr lang="en-US" sz="1200" dirty="0" err="1" smtClean="0">
                <a:latin typeface="MT Extra" panose="00000500000000000000" pitchFamily="18" charset="2"/>
              </a:rPr>
              <a:t>MTExtra</a:t>
            </a:r>
            <a:endParaRPr lang="en-US" sz="1200" dirty="0" smtClean="0">
              <a:latin typeface="MT Extra" panose="00000500000000000000" pitchFamily="18" charset="2"/>
            </a:endParaRPr>
          </a:p>
          <a:p>
            <a:pPr algn="l"/>
            <a:r>
              <a:rPr lang="en-US" sz="1200" dirty="0" smtClean="0">
                <a:latin typeface="Courier New" panose="02070309020205020404" pitchFamily="49" charset="0"/>
                <a:cs typeface="Courier New" panose="02070309020205020404" pitchFamily="49" charset="0"/>
              </a:rPr>
              <a:t>courier new</a:t>
            </a:r>
          </a:p>
          <a:p>
            <a:pPr algn="l"/>
            <a:r>
              <a:rPr lang="en-US" sz="1200" dirty="0" smtClean="0">
                <a:latin typeface="Symbol" panose="05050102010706020507" pitchFamily="18" charset="2"/>
                <a:cs typeface="Courier New" panose="02070309020205020404" pitchFamily="49" charset="0"/>
              </a:rPr>
              <a:t>symbol</a:t>
            </a:r>
          </a:p>
          <a:p>
            <a:pPr algn="l"/>
            <a:r>
              <a:rPr lang="en-US" sz="1200" dirty="0" err="1" smtClean="0">
                <a:latin typeface="Arial Unicode MS" panose="020B0604020202020204" pitchFamily="34" charset="-128"/>
                <a:cs typeface="Courier New" panose="02070309020205020404" pitchFamily="49" charset="0"/>
              </a:rPr>
              <a:t>euclid</a:t>
            </a:r>
            <a:r>
              <a:rPr lang="en-US" sz="1200" dirty="0" smtClean="0">
                <a:latin typeface="Arial Unicode MS" panose="020B0604020202020204" pitchFamily="34" charset="-128"/>
                <a:cs typeface="Courier New" panose="02070309020205020404" pitchFamily="49" charset="0"/>
              </a:rPr>
              <a:t> symbol</a:t>
            </a:r>
          </a:p>
          <a:p>
            <a:pPr algn="l"/>
            <a:r>
              <a:rPr lang="en-US" sz="1200" dirty="0" smtClean="0">
                <a:latin typeface="Monotype Sorts" panose="01010601010101010101" pitchFamily="2" charset="2"/>
                <a:cs typeface="Courier New" panose="02070309020205020404" pitchFamily="49" charset="0"/>
              </a:rPr>
              <a:t>monotype sorts</a:t>
            </a:r>
            <a:endParaRPr lang="en-US" sz="1200" dirty="0">
              <a:latin typeface="Monotype Sorts" panose="01010601010101010101" pitchFamily="2" charset="2"/>
              <a:cs typeface="Courier New" panose="02070309020205020404" pitchFamily="49" charset="0"/>
            </a:endParaRPr>
          </a:p>
        </p:txBody>
      </p:sp>
      <p:sp>
        <p:nvSpPr>
          <p:cNvPr id="14" name="Rectangle 13"/>
          <p:cNvSpPr>
            <a:spLocks noChangeArrowheads="1"/>
          </p:cNvSpPr>
          <p:nvPr userDrawn="1"/>
        </p:nvSpPr>
        <p:spPr bwMode="auto">
          <a:xfrm>
            <a:off x="457200" y="1519958"/>
            <a:ext cx="8229600" cy="770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4400" dirty="0" smtClean="0">
                <a:latin typeface="Times New Roman" pitchFamily="18" charset="0"/>
              </a:rPr>
              <a:t>EECE 4353 </a:t>
            </a:r>
            <a:r>
              <a:rPr lang="en-US" altLang="en-US" sz="4400" dirty="0">
                <a:latin typeface="Times New Roman" pitchFamily="18" charset="0"/>
              </a:rPr>
              <a:t>Image Processing</a:t>
            </a:r>
          </a:p>
        </p:txBody>
      </p:sp>
      <p:sp>
        <p:nvSpPr>
          <p:cNvPr id="15" name="Rectangle 14"/>
          <p:cNvSpPr>
            <a:spLocks noChangeArrowheads="1"/>
          </p:cNvSpPr>
          <p:nvPr userDrawn="1"/>
        </p:nvSpPr>
        <p:spPr bwMode="auto">
          <a:xfrm>
            <a:off x="1371600" y="3532188"/>
            <a:ext cx="6400800" cy="2309812"/>
          </a:xfrm>
          <a:prstGeom prst="rect">
            <a:avLst/>
          </a:prstGeom>
          <a:solidFill>
            <a:schemeClr val="bg1"/>
          </a:solidFill>
          <a:ln>
            <a:noFill/>
          </a:ln>
          <a:effectLst/>
          <a:extLst/>
        </p:spPr>
        <p:txBody>
          <a:bodyPr lIns="92075" tIns="46038" rIns="92075" bIns="46038" anchor="ct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r>
              <a:rPr lang="en-US" altLang="en-US" sz="2800" dirty="0">
                <a:latin typeface="Times New Roman" pitchFamily="18" charset="0"/>
              </a:rPr>
              <a:t>Richard Alan Peters II</a:t>
            </a:r>
            <a:endParaRPr lang="en-US" altLang="en-US" dirty="0">
              <a:latin typeface="Times New Roman" pitchFamily="18" charset="0"/>
            </a:endParaRPr>
          </a:p>
          <a:p>
            <a:pPr algn="ctr"/>
            <a:endParaRPr lang="en-US" altLang="en-US" dirty="0">
              <a:latin typeface="Times New Roman" pitchFamily="18" charset="0"/>
            </a:endParaRPr>
          </a:p>
          <a:p>
            <a:pPr algn="ctr"/>
            <a:r>
              <a:rPr lang="en-US" altLang="en-US" dirty="0">
                <a:latin typeface="Times New Roman" pitchFamily="18" charset="0"/>
              </a:rPr>
              <a:t>Department of Electrical Engineering and Computer Science</a:t>
            </a:r>
          </a:p>
          <a:p>
            <a:pPr algn="ctr"/>
            <a:endParaRPr lang="en-US" altLang="en-US" dirty="0">
              <a:latin typeface="Times New Roman" pitchFamily="18" charset="0"/>
            </a:endParaRPr>
          </a:p>
          <a:p>
            <a:pPr algn="ctr"/>
            <a:r>
              <a:rPr lang="en-US" altLang="en-US" sz="2000" dirty="0">
                <a:latin typeface="Times New Roman" pitchFamily="18" charset="0"/>
              </a:rPr>
              <a:t>Fall Semester </a:t>
            </a:r>
            <a:r>
              <a:rPr lang="en-US" altLang="en-US" sz="2000" dirty="0" smtClean="0">
                <a:latin typeface="Times New Roman" pitchFamily="18" charset="0"/>
              </a:rPr>
              <a:t>2016</a:t>
            </a:r>
            <a:endParaRPr lang="en-US" altLang="en-US" dirty="0">
              <a:latin typeface="Times New Roman" pitchFamily="18" charset="0"/>
            </a:endParaRPr>
          </a:p>
        </p:txBody>
      </p:sp>
      <p:sp>
        <p:nvSpPr>
          <p:cNvPr id="16" name="Text Box 12"/>
          <p:cNvSpPr txBox="1">
            <a:spLocks noChangeArrowheads="1"/>
          </p:cNvSpPr>
          <p:nvPr userDrawn="1"/>
        </p:nvSpPr>
        <p:spPr bwMode="auto">
          <a:xfrm>
            <a:off x="3624263" y="2743200"/>
            <a:ext cx="19002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ctr">
              <a:defRPr/>
            </a:pPr>
            <a:r>
              <a:rPr lang="en-US" dirty="0" smtClean="0">
                <a:solidFill>
                  <a:schemeClr val="tx2"/>
                </a:solidFill>
                <a:latin typeface="Times New Roman" pitchFamily="18" charset="0"/>
              </a:rPr>
              <a:t>Lecture Notes</a:t>
            </a:r>
            <a:endParaRPr lang="en-US" dirty="0" smtClean="0">
              <a:solidFill>
                <a:schemeClr val="tx2"/>
              </a:solidFill>
            </a:endParaRPr>
          </a:p>
        </p:txBody>
      </p:sp>
      <p:sp>
        <p:nvSpPr>
          <p:cNvPr id="17" name="Line 18"/>
          <p:cNvSpPr>
            <a:spLocks noChangeShapeType="1"/>
          </p:cNvSpPr>
          <p:nvPr userDrawn="1"/>
        </p:nvSpPr>
        <p:spPr bwMode="auto">
          <a:xfrm>
            <a:off x="381000" y="914400"/>
            <a:ext cx="8382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Line 20"/>
          <p:cNvSpPr>
            <a:spLocks noChangeShapeType="1"/>
          </p:cNvSpPr>
          <p:nvPr userDrawn="1"/>
        </p:nvSpPr>
        <p:spPr bwMode="auto">
          <a:xfrm>
            <a:off x="381000" y="6248400"/>
            <a:ext cx="8382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9" name="Picture 18" descr="Vanderbil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152400"/>
            <a:ext cx="665163"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040293" y="155794"/>
            <a:ext cx="3712187" cy="653831"/>
          </a:xfrm>
          <a:prstGeom prst="rect">
            <a:avLst/>
          </a:prstGeom>
        </p:spPr>
      </p:pic>
      <p:grpSp>
        <p:nvGrpSpPr>
          <p:cNvPr id="21" name="Group 5"/>
          <p:cNvGrpSpPr>
            <a:grpSpLocks/>
          </p:cNvGrpSpPr>
          <p:nvPr userDrawn="1"/>
        </p:nvGrpSpPr>
        <p:grpSpPr bwMode="auto">
          <a:xfrm>
            <a:off x="419100" y="6369050"/>
            <a:ext cx="8305800" cy="336550"/>
            <a:chOff x="240" y="4012"/>
            <a:chExt cx="5232" cy="212"/>
          </a:xfrm>
        </p:grpSpPr>
        <p:sp>
          <p:nvSpPr>
            <p:cNvPr id="22" name="Text Box 6"/>
            <p:cNvSpPr txBox="1">
              <a:spLocks noChangeArrowheads="1"/>
            </p:cNvSpPr>
            <p:nvPr/>
          </p:nvSpPr>
          <p:spPr bwMode="auto">
            <a:xfrm>
              <a:off x="672" y="4012"/>
              <a:ext cx="4800" cy="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36600">
                <a:defRPr sz="2000">
                  <a:solidFill>
                    <a:schemeClr val="tx1"/>
                  </a:solidFill>
                  <a:latin typeface="Comic Sans MS" pitchFamily="66" charset="0"/>
                </a:defRPr>
              </a:lvl1pPr>
              <a:lvl2pPr marL="742950" indent="-285750" defTabSz="736600">
                <a:defRPr sz="2000">
                  <a:solidFill>
                    <a:schemeClr val="tx1"/>
                  </a:solidFill>
                  <a:latin typeface="Comic Sans MS" pitchFamily="66" charset="0"/>
                </a:defRPr>
              </a:lvl2pPr>
              <a:lvl3pPr marL="1143000" indent="-228600" defTabSz="736600">
                <a:defRPr sz="2000">
                  <a:solidFill>
                    <a:schemeClr val="tx1"/>
                  </a:solidFill>
                  <a:latin typeface="Comic Sans MS" pitchFamily="66" charset="0"/>
                </a:defRPr>
              </a:lvl3pPr>
              <a:lvl4pPr marL="1600200" indent="-228600" defTabSz="736600">
                <a:defRPr sz="2000">
                  <a:solidFill>
                    <a:schemeClr val="tx1"/>
                  </a:solidFill>
                  <a:latin typeface="Comic Sans MS" pitchFamily="66" charset="0"/>
                </a:defRPr>
              </a:lvl4pPr>
              <a:lvl5pPr marL="2057400" indent="-228600" defTabSz="736600">
                <a:defRPr sz="2000">
                  <a:solidFill>
                    <a:schemeClr val="tx1"/>
                  </a:solidFill>
                  <a:latin typeface="Comic Sans MS" pitchFamily="66" charset="0"/>
                </a:defRPr>
              </a:lvl5pPr>
              <a:lvl6pPr marL="2514600" indent="-228600" defTabSz="736600" eaLnBrk="0" fontAlgn="base" hangingPunct="0">
                <a:spcBef>
                  <a:spcPct val="0"/>
                </a:spcBef>
                <a:spcAft>
                  <a:spcPct val="0"/>
                </a:spcAft>
                <a:defRPr sz="2000">
                  <a:solidFill>
                    <a:schemeClr val="tx1"/>
                  </a:solidFill>
                  <a:latin typeface="Comic Sans MS" pitchFamily="66" charset="0"/>
                </a:defRPr>
              </a:lvl6pPr>
              <a:lvl7pPr marL="2971800" indent="-228600" defTabSz="736600" eaLnBrk="0" fontAlgn="base" hangingPunct="0">
                <a:spcBef>
                  <a:spcPct val="0"/>
                </a:spcBef>
                <a:spcAft>
                  <a:spcPct val="0"/>
                </a:spcAft>
                <a:defRPr sz="2000">
                  <a:solidFill>
                    <a:schemeClr val="tx1"/>
                  </a:solidFill>
                  <a:latin typeface="Comic Sans MS" pitchFamily="66" charset="0"/>
                </a:defRPr>
              </a:lvl7pPr>
              <a:lvl8pPr marL="3429000" indent="-228600" defTabSz="736600" eaLnBrk="0" fontAlgn="base" hangingPunct="0">
                <a:spcBef>
                  <a:spcPct val="0"/>
                </a:spcBef>
                <a:spcAft>
                  <a:spcPct val="0"/>
                </a:spcAft>
                <a:defRPr sz="2000">
                  <a:solidFill>
                    <a:schemeClr val="tx1"/>
                  </a:solidFill>
                  <a:latin typeface="Comic Sans MS" pitchFamily="66" charset="0"/>
                </a:defRPr>
              </a:lvl8pPr>
              <a:lvl9pPr marL="3886200" indent="-228600" defTabSz="736600" eaLnBrk="0" fontAlgn="base" hangingPunct="0">
                <a:spcBef>
                  <a:spcPct val="0"/>
                </a:spcBef>
                <a:spcAft>
                  <a:spcPct val="0"/>
                </a:spcAft>
                <a:defRPr sz="2000">
                  <a:solidFill>
                    <a:schemeClr val="tx1"/>
                  </a:solidFill>
                  <a:latin typeface="Comic Sans MS" pitchFamily="66" charset="0"/>
                </a:defRPr>
              </a:lvl9pPr>
            </a:lstStyle>
            <a:p>
              <a:r>
                <a:rPr lang="en-US" altLang="en-US" sz="800">
                  <a:solidFill>
                    <a:schemeClr val="tx2"/>
                  </a:solidFill>
                  <a:latin typeface="Times New Roman" pitchFamily="18" charset="0"/>
                </a:rPr>
                <a:t>This work is licensed under the Creative Commons Attribution-Noncommercial 2.5 License.  To view a copy of this license, visit http://creativecommons.org/licenses/by-nc/2.5/ or send a letter to Creative Commons, 543 Howard Street, 5th Floor, San Francisco, California, 94105, USA.</a:t>
              </a:r>
            </a:p>
          </p:txBody>
        </p:sp>
        <p:pic>
          <p:nvPicPr>
            <p:cNvPr id="23" name="Picture 7" descr="cc"/>
            <p:cNvPicPr>
              <a:picLocks noChangeAspect="1" noChangeArrowheads="1"/>
            </p:cNvPicPr>
            <p:nvPr/>
          </p:nvPicPr>
          <p:blipFill>
            <a:blip r:embed="rId4" cstate="print">
              <a:extLst>
                <a:ext uri="{28A0092B-C50C-407E-A947-70E740481C1C}">
                  <a14:useLocalDpi xmlns:a14="http://schemas.microsoft.com/office/drawing/2010/main" val="0"/>
                </a:ext>
              </a:extLst>
            </a:blip>
            <a:srcRect t="35928" b="28743"/>
            <a:stretch>
              <a:fillRect/>
            </a:stretch>
          </p:blipFill>
          <p:spPr bwMode="auto">
            <a:xfrm>
              <a:off x="240" y="4052"/>
              <a:ext cx="409"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055686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Date Placeholder 1"/>
          <p:cNvSpPr>
            <a:spLocks noGrp="1"/>
          </p:cNvSpPr>
          <p:nvPr>
            <p:ph type="dt" sz="half" idx="2"/>
          </p:nvPr>
        </p:nvSpPr>
        <p:spPr>
          <a:xfrm>
            <a:off x="381000" y="6375400"/>
            <a:ext cx="2133600" cy="365125"/>
          </a:xfrm>
          <a:prstGeom prst="rect">
            <a:avLst/>
          </a:prstGeom>
        </p:spPr>
        <p:txBody>
          <a:bodyPr vert="horz" lIns="91440" tIns="45720" rIns="91440" bIns="45720" rtlCol="0" anchor="ctr"/>
          <a:lstStyle>
            <a:lvl1pPr algn="l">
              <a:defRPr sz="1400" smtClean="0">
                <a:solidFill>
                  <a:schemeClr val="tx1"/>
                </a:solidFill>
                <a:latin typeface="+mj-lt"/>
              </a:defRPr>
            </a:lvl1pPr>
          </a:lstStyle>
          <a:p>
            <a:pPr>
              <a:defRPr/>
            </a:pPr>
            <a:r>
              <a:rPr lang="en-US" smtClean="0"/>
              <a:t>10 November 2016</a:t>
            </a:r>
            <a:endParaRPr lang="en-US" dirty="0"/>
          </a:p>
        </p:txBody>
      </p:sp>
      <p:sp>
        <p:nvSpPr>
          <p:cNvPr id="8" name="Footer Placeholder 2"/>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400" dirty="0" smtClean="0">
                <a:solidFill>
                  <a:schemeClr val="tx1"/>
                </a:solidFill>
                <a:latin typeface="+mj-lt"/>
              </a:defRPr>
            </a:lvl1pPr>
          </a:lstStyle>
          <a:p>
            <a:pPr>
              <a:defRPr/>
            </a:pPr>
            <a:r>
              <a:rPr lang="en-US" smtClean="0"/>
              <a:t>1999-2016 by Richard Alan Peters II</a:t>
            </a:r>
            <a:endParaRPr lang="en-US"/>
          </a:p>
        </p:txBody>
      </p:sp>
      <p:sp>
        <p:nvSpPr>
          <p:cNvPr id="9" name="Slide Number Placeholder 3"/>
          <p:cNvSpPr>
            <a:spLocks noGrp="1"/>
          </p:cNvSpPr>
          <p:nvPr>
            <p:ph type="sldNum" sz="quarter" idx="4"/>
          </p:nvPr>
        </p:nvSpPr>
        <p:spPr>
          <a:xfrm>
            <a:off x="6629400" y="6375400"/>
            <a:ext cx="2133600" cy="365125"/>
          </a:xfrm>
          <a:prstGeom prst="rect">
            <a:avLst/>
          </a:prstGeom>
        </p:spPr>
        <p:txBody>
          <a:bodyPr vert="horz" lIns="91440" tIns="45720" rIns="91440" bIns="45720" rtlCol="0" anchor="ctr"/>
          <a:lstStyle>
            <a:lvl1pPr algn="r">
              <a:defRPr sz="1400">
                <a:solidFill>
                  <a:schemeClr val="tx1"/>
                </a:solidFill>
                <a:latin typeface="+mj-lt"/>
              </a:defRPr>
            </a:lvl1pPr>
          </a:lstStyle>
          <a:p>
            <a:pPr>
              <a:defRPr/>
            </a:pPr>
            <a:fld id="{9302CFF2-4115-47FF-9FC4-5205358A9ACF}" type="slidenum">
              <a:rPr lang="en-US" smtClean="0"/>
              <a:pPr>
                <a:defRPr/>
              </a:pPr>
              <a:t>‹#›</a:t>
            </a:fld>
            <a:endParaRPr lang="en-US" dirty="0"/>
          </a:p>
        </p:txBody>
      </p:sp>
      <p:sp>
        <p:nvSpPr>
          <p:cNvPr id="10" name="Rectangle 16"/>
          <p:cNvSpPr>
            <a:spLocks noGrp="1" noChangeArrowheads="1"/>
          </p:cNvSpPr>
          <p:nvPr>
            <p:ph type="title"/>
          </p:nvPr>
        </p:nvSpPr>
        <p:spPr bwMode="auto">
          <a:xfrm>
            <a:off x="381000" y="914400"/>
            <a:ext cx="837148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00" tIns="46000" rIns="92000" bIns="46000" numCol="1" anchor="ctr" anchorCtr="0" compatLnSpc="1">
            <a:prstTxWarp prst="textNoShape">
              <a:avLst/>
            </a:prstTxWarp>
          </a:bodyPr>
          <a:lstStyle/>
          <a:p>
            <a:pPr lvl="0"/>
            <a:r>
              <a:rPr lang="en-US" dirty="0" smtClean="0"/>
              <a:t>Click to edit Master title style</a:t>
            </a:r>
          </a:p>
        </p:txBody>
      </p:sp>
      <p:sp>
        <p:nvSpPr>
          <p:cNvPr id="11" name="Rectangle 17"/>
          <p:cNvSpPr>
            <a:spLocks noGrp="1" noChangeArrowheads="1"/>
          </p:cNvSpPr>
          <p:nvPr>
            <p:ph idx="1"/>
          </p:nvPr>
        </p:nvSpPr>
        <p:spPr bwMode="auto">
          <a:xfrm>
            <a:off x="381000" y="1693420"/>
            <a:ext cx="8371480" cy="1964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00" tIns="46000" rIns="92000" bIns="46000" numCol="1" anchor="t" anchorCtr="0" compatLnSpc="1">
            <a:prstTxWarp prst="textNoShape">
              <a:avLst/>
            </a:prstTxWarp>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2" name="Line 20"/>
          <p:cNvSpPr>
            <a:spLocks noChangeShapeType="1"/>
          </p:cNvSpPr>
          <p:nvPr userDrawn="1"/>
        </p:nvSpPr>
        <p:spPr bwMode="auto">
          <a:xfrm>
            <a:off x="381000" y="914400"/>
            <a:ext cx="8382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Line 24"/>
          <p:cNvSpPr>
            <a:spLocks noChangeShapeType="1"/>
          </p:cNvSpPr>
          <p:nvPr userDrawn="1"/>
        </p:nvSpPr>
        <p:spPr bwMode="auto">
          <a:xfrm>
            <a:off x="381000" y="6248400"/>
            <a:ext cx="8382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5" name="Picture 27"/>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3040063" y="6437313"/>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9261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381000" y="923925"/>
            <a:ext cx="8381999" cy="723900"/>
          </a:xfrm>
          <a:prstGeom prst="rect">
            <a:avLst/>
          </a:prstGeom>
        </p:spPr>
        <p:txBody>
          <a:bodyPr/>
          <a:lstStyle/>
          <a:p>
            <a:r>
              <a:rPr lang="en-US" smtClean="0"/>
              <a:t>Click to edit Master title style</a:t>
            </a:r>
            <a:endParaRPr lang="en-US"/>
          </a:p>
        </p:txBody>
      </p:sp>
      <p:sp>
        <p:nvSpPr>
          <p:cNvPr id="7" name="Date Placeholder 1"/>
          <p:cNvSpPr>
            <a:spLocks noGrp="1"/>
          </p:cNvSpPr>
          <p:nvPr>
            <p:ph type="dt" sz="half" idx="2"/>
          </p:nvPr>
        </p:nvSpPr>
        <p:spPr>
          <a:xfrm>
            <a:off x="381000" y="6375400"/>
            <a:ext cx="2133600" cy="365125"/>
          </a:xfrm>
          <a:prstGeom prst="rect">
            <a:avLst/>
          </a:prstGeom>
        </p:spPr>
        <p:txBody>
          <a:bodyPr vert="horz" lIns="91440" tIns="45720" rIns="91440" bIns="45720" rtlCol="0" anchor="ctr"/>
          <a:lstStyle>
            <a:lvl1pPr algn="l">
              <a:defRPr sz="1400" smtClean="0">
                <a:solidFill>
                  <a:schemeClr val="tx1"/>
                </a:solidFill>
                <a:latin typeface="+mj-lt"/>
              </a:defRPr>
            </a:lvl1pPr>
          </a:lstStyle>
          <a:p>
            <a:pPr>
              <a:defRPr/>
            </a:pPr>
            <a:r>
              <a:rPr lang="en-US" smtClean="0"/>
              <a:t>10 November 2016</a:t>
            </a:r>
            <a:endParaRPr lang="en-US" dirty="0"/>
          </a:p>
        </p:txBody>
      </p:sp>
      <p:sp>
        <p:nvSpPr>
          <p:cNvPr id="8" name="Footer Placeholder 2"/>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400" dirty="0" smtClean="0">
                <a:solidFill>
                  <a:schemeClr val="tx1"/>
                </a:solidFill>
                <a:latin typeface="+mj-lt"/>
              </a:defRPr>
            </a:lvl1pPr>
          </a:lstStyle>
          <a:p>
            <a:pPr>
              <a:defRPr/>
            </a:pPr>
            <a:r>
              <a:rPr lang="en-US" smtClean="0"/>
              <a:t>1999-2016 by Richard Alan Peters II</a:t>
            </a:r>
            <a:endParaRPr lang="en-US"/>
          </a:p>
        </p:txBody>
      </p:sp>
      <p:sp>
        <p:nvSpPr>
          <p:cNvPr id="9" name="Slide Number Placeholder 3"/>
          <p:cNvSpPr>
            <a:spLocks noGrp="1"/>
          </p:cNvSpPr>
          <p:nvPr>
            <p:ph type="sldNum" sz="quarter" idx="4"/>
          </p:nvPr>
        </p:nvSpPr>
        <p:spPr>
          <a:xfrm>
            <a:off x="6629400" y="6375400"/>
            <a:ext cx="2133600" cy="365125"/>
          </a:xfrm>
          <a:prstGeom prst="rect">
            <a:avLst/>
          </a:prstGeom>
        </p:spPr>
        <p:txBody>
          <a:bodyPr vert="horz" lIns="91440" tIns="45720" rIns="91440" bIns="45720" rtlCol="0" anchor="ctr"/>
          <a:lstStyle>
            <a:lvl1pPr algn="r">
              <a:defRPr sz="1400">
                <a:solidFill>
                  <a:schemeClr val="tx1"/>
                </a:solidFill>
                <a:latin typeface="+mj-lt"/>
              </a:defRPr>
            </a:lvl1pPr>
          </a:lstStyle>
          <a:p>
            <a:pPr>
              <a:defRPr/>
            </a:pPr>
            <a:fld id="{9302CFF2-4115-47FF-9FC4-5205358A9ACF}" type="slidenum">
              <a:rPr lang="en-US" smtClean="0"/>
              <a:pPr>
                <a:defRPr/>
              </a:pPr>
              <a:t>‹#›</a:t>
            </a:fld>
            <a:endParaRPr lang="en-US" dirty="0"/>
          </a:p>
        </p:txBody>
      </p:sp>
    </p:spTree>
    <p:extLst>
      <p:ext uri="{BB962C8B-B14F-4D97-AF65-F5344CB8AC3E}">
        <p14:creationId xmlns:p14="http://schemas.microsoft.com/office/powerpoint/2010/main" val="3791533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Date Placeholder 1"/>
          <p:cNvSpPr>
            <a:spLocks noGrp="1"/>
          </p:cNvSpPr>
          <p:nvPr>
            <p:ph type="dt" sz="half" idx="2"/>
          </p:nvPr>
        </p:nvSpPr>
        <p:spPr>
          <a:xfrm>
            <a:off x="381000" y="6375400"/>
            <a:ext cx="2133600" cy="365125"/>
          </a:xfrm>
          <a:prstGeom prst="rect">
            <a:avLst/>
          </a:prstGeom>
        </p:spPr>
        <p:txBody>
          <a:bodyPr vert="horz" lIns="91440" tIns="45720" rIns="91440" bIns="45720" rtlCol="0" anchor="ctr"/>
          <a:lstStyle>
            <a:lvl1pPr algn="l">
              <a:defRPr sz="1400" smtClean="0">
                <a:solidFill>
                  <a:schemeClr val="tx1"/>
                </a:solidFill>
                <a:latin typeface="+mj-lt"/>
              </a:defRPr>
            </a:lvl1pPr>
          </a:lstStyle>
          <a:p>
            <a:pPr>
              <a:defRPr/>
            </a:pPr>
            <a:r>
              <a:rPr lang="en-US" smtClean="0"/>
              <a:t>10 November 2016</a:t>
            </a:r>
            <a:endParaRPr lang="en-US" dirty="0"/>
          </a:p>
        </p:txBody>
      </p:sp>
      <p:sp>
        <p:nvSpPr>
          <p:cNvPr id="6" name="Footer Placeholder 2"/>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400" dirty="0" smtClean="0">
                <a:solidFill>
                  <a:schemeClr val="tx1"/>
                </a:solidFill>
                <a:latin typeface="+mj-lt"/>
              </a:defRPr>
            </a:lvl1pPr>
          </a:lstStyle>
          <a:p>
            <a:pPr>
              <a:defRPr/>
            </a:pPr>
            <a:r>
              <a:rPr lang="en-US" smtClean="0"/>
              <a:t>1999-2016 by Richard Alan Peters II</a:t>
            </a:r>
            <a:endParaRPr lang="en-US"/>
          </a:p>
        </p:txBody>
      </p:sp>
      <p:sp>
        <p:nvSpPr>
          <p:cNvPr id="7" name="Slide Number Placeholder 3"/>
          <p:cNvSpPr>
            <a:spLocks noGrp="1"/>
          </p:cNvSpPr>
          <p:nvPr>
            <p:ph type="sldNum" sz="quarter" idx="4"/>
          </p:nvPr>
        </p:nvSpPr>
        <p:spPr>
          <a:xfrm>
            <a:off x="6629400" y="6375400"/>
            <a:ext cx="2133600" cy="365125"/>
          </a:xfrm>
          <a:prstGeom prst="rect">
            <a:avLst/>
          </a:prstGeom>
        </p:spPr>
        <p:txBody>
          <a:bodyPr vert="horz" lIns="91440" tIns="45720" rIns="91440" bIns="45720" rtlCol="0" anchor="ctr"/>
          <a:lstStyle>
            <a:lvl1pPr algn="r">
              <a:defRPr sz="1400">
                <a:solidFill>
                  <a:schemeClr val="tx1"/>
                </a:solidFill>
                <a:latin typeface="+mj-lt"/>
              </a:defRPr>
            </a:lvl1pPr>
          </a:lstStyle>
          <a:p>
            <a:pPr>
              <a:defRPr/>
            </a:pPr>
            <a:fld id="{9302CFF2-4115-47FF-9FC4-5205358A9ACF}" type="slidenum">
              <a:rPr lang="en-US" smtClean="0"/>
              <a:pPr>
                <a:defRPr/>
              </a:pPr>
              <a:t>‹#›</a:t>
            </a:fld>
            <a:endParaRPr lang="en-US" dirty="0"/>
          </a:p>
        </p:txBody>
      </p:sp>
    </p:spTree>
    <p:extLst>
      <p:ext uri="{BB962C8B-B14F-4D97-AF65-F5344CB8AC3E}">
        <p14:creationId xmlns:p14="http://schemas.microsoft.com/office/powerpoint/2010/main" val="29799595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Date Placeholder 1"/>
          <p:cNvSpPr>
            <a:spLocks noGrp="1"/>
          </p:cNvSpPr>
          <p:nvPr>
            <p:ph type="dt" sz="half" idx="2"/>
          </p:nvPr>
        </p:nvSpPr>
        <p:spPr>
          <a:xfrm>
            <a:off x="381000" y="6375400"/>
            <a:ext cx="2133600" cy="365125"/>
          </a:xfrm>
          <a:prstGeom prst="rect">
            <a:avLst/>
          </a:prstGeom>
        </p:spPr>
        <p:txBody>
          <a:bodyPr vert="horz" lIns="91440" tIns="45720" rIns="91440" bIns="45720" rtlCol="0" anchor="ctr"/>
          <a:lstStyle>
            <a:lvl1pPr algn="l">
              <a:defRPr sz="1400" smtClean="0">
                <a:solidFill>
                  <a:schemeClr val="tx1"/>
                </a:solidFill>
                <a:latin typeface="+mj-lt"/>
              </a:defRPr>
            </a:lvl1pPr>
          </a:lstStyle>
          <a:p>
            <a:pPr>
              <a:defRPr/>
            </a:pPr>
            <a:r>
              <a:rPr lang="en-US" smtClean="0"/>
              <a:t>10 November 2016</a:t>
            </a:r>
            <a:endParaRPr lang="en-US" dirty="0"/>
          </a:p>
        </p:txBody>
      </p:sp>
      <p:sp>
        <p:nvSpPr>
          <p:cNvPr id="6" name="Footer Placeholder 2"/>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400" dirty="0" smtClean="0">
                <a:solidFill>
                  <a:schemeClr val="tx1"/>
                </a:solidFill>
                <a:latin typeface="+mj-lt"/>
              </a:defRPr>
            </a:lvl1pPr>
          </a:lstStyle>
          <a:p>
            <a:pPr>
              <a:defRPr/>
            </a:pPr>
            <a:r>
              <a:rPr lang="en-US" smtClean="0"/>
              <a:t>1999-2016 by Richard Alan Peters II</a:t>
            </a:r>
            <a:endParaRPr lang="en-US"/>
          </a:p>
        </p:txBody>
      </p:sp>
      <p:sp>
        <p:nvSpPr>
          <p:cNvPr id="7" name="Slide Number Placeholder 3"/>
          <p:cNvSpPr>
            <a:spLocks noGrp="1"/>
          </p:cNvSpPr>
          <p:nvPr>
            <p:ph type="sldNum" sz="quarter" idx="4"/>
          </p:nvPr>
        </p:nvSpPr>
        <p:spPr>
          <a:xfrm>
            <a:off x="6629400" y="6375400"/>
            <a:ext cx="2133600" cy="365125"/>
          </a:xfrm>
          <a:prstGeom prst="rect">
            <a:avLst/>
          </a:prstGeom>
        </p:spPr>
        <p:txBody>
          <a:bodyPr vert="horz" lIns="91440" tIns="45720" rIns="91440" bIns="45720" rtlCol="0" anchor="ctr"/>
          <a:lstStyle>
            <a:lvl1pPr algn="r">
              <a:defRPr sz="1400">
                <a:solidFill>
                  <a:schemeClr val="tx1"/>
                </a:solidFill>
                <a:latin typeface="+mj-lt"/>
              </a:defRPr>
            </a:lvl1pPr>
          </a:lstStyle>
          <a:p>
            <a:pPr>
              <a:defRPr/>
            </a:pPr>
            <a:fld id="{9302CFF2-4115-47FF-9FC4-5205358A9ACF}" type="slidenum">
              <a:rPr lang="en-US" smtClean="0"/>
              <a:pPr>
                <a:defRPr/>
              </a:pPr>
              <a:t>‹#›</a:t>
            </a:fld>
            <a:endParaRPr lang="en-US" dirty="0"/>
          </a:p>
        </p:txBody>
      </p:sp>
    </p:spTree>
    <p:extLst>
      <p:ext uri="{BB962C8B-B14F-4D97-AF65-F5344CB8AC3E}">
        <p14:creationId xmlns:p14="http://schemas.microsoft.com/office/powerpoint/2010/main" val="40577925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Date Placeholder 1"/>
          <p:cNvSpPr>
            <a:spLocks noGrp="1"/>
          </p:cNvSpPr>
          <p:nvPr>
            <p:ph type="dt" sz="half" idx="2"/>
          </p:nvPr>
        </p:nvSpPr>
        <p:spPr>
          <a:xfrm>
            <a:off x="381000" y="6375400"/>
            <a:ext cx="2133600" cy="365125"/>
          </a:xfrm>
          <a:prstGeom prst="rect">
            <a:avLst/>
          </a:prstGeom>
        </p:spPr>
        <p:txBody>
          <a:bodyPr vert="horz" lIns="91440" tIns="45720" rIns="91440" bIns="45720" rtlCol="0" anchor="ctr"/>
          <a:lstStyle>
            <a:lvl1pPr algn="l">
              <a:defRPr sz="1400" smtClean="0">
                <a:solidFill>
                  <a:schemeClr val="tx1"/>
                </a:solidFill>
                <a:latin typeface="+mj-lt"/>
              </a:defRPr>
            </a:lvl1pPr>
          </a:lstStyle>
          <a:p>
            <a:pPr>
              <a:defRPr/>
            </a:pPr>
            <a:r>
              <a:rPr lang="en-US" smtClean="0"/>
              <a:t>10 November 2016</a:t>
            </a:r>
            <a:endParaRPr lang="en-US" dirty="0"/>
          </a:p>
        </p:txBody>
      </p:sp>
      <p:sp>
        <p:nvSpPr>
          <p:cNvPr id="16" name="Footer Placeholder 2"/>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400" dirty="0" smtClean="0">
                <a:solidFill>
                  <a:schemeClr val="tx1"/>
                </a:solidFill>
                <a:latin typeface="+mj-lt"/>
              </a:defRPr>
            </a:lvl1pPr>
          </a:lstStyle>
          <a:p>
            <a:pPr>
              <a:defRPr/>
            </a:pPr>
            <a:r>
              <a:rPr lang="en-US" smtClean="0"/>
              <a:t>1999-2016 by Richard Alan Peters II</a:t>
            </a:r>
            <a:endParaRPr lang="en-US"/>
          </a:p>
        </p:txBody>
      </p:sp>
      <p:sp>
        <p:nvSpPr>
          <p:cNvPr id="17" name="Slide Number Placeholder 3"/>
          <p:cNvSpPr>
            <a:spLocks noGrp="1"/>
          </p:cNvSpPr>
          <p:nvPr>
            <p:ph type="sldNum" sz="quarter" idx="4"/>
          </p:nvPr>
        </p:nvSpPr>
        <p:spPr>
          <a:xfrm>
            <a:off x="6629400" y="6375400"/>
            <a:ext cx="2133600" cy="365125"/>
          </a:xfrm>
          <a:prstGeom prst="rect">
            <a:avLst/>
          </a:prstGeom>
        </p:spPr>
        <p:txBody>
          <a:bodyPr vert="horz" lIns="91440" tIns="45720" rIns="91440" bIns="45720" rtlCol="0" anchor="ctr"/>
          <a:lstStyle>
            <a:lvl1pPr algn="r">
              <a:defRPr sz="1400">
                <a:solidFill>
                  <a:schemeClr val="tx1"/>
                </a:solidFill>
                <a:latin typeface="+mj-lt"/>
              </a:defRPr>
            </a:lvl1pPr>
          </a:lstStyle>
          <a:p>
            <a:pPr>
              <a:defRPr/>
            </a:pPr>
            <a:fld id="{9302CFF2-4115-47FF-9FC4-5205358A9ACF}" type="slidenum">
              <a:rPr lang="en-US" smtClean="0"/>
              <a:pPr>
                <a:defRPr/>
              </a:pPr>
              <a:t>‹#›</a:t>
            </a:fld>
            <a:endParaRPr lang="en-US" dirty="0"/>
          </a:p>
        </p:txBody>
      </p:sp>
      <p:sp>
        <p:nvSpPr>
          <p:cNvPr id="18" name="Rectangle 16"/>
          <p:cNvSpPr>
            <a:spLocks noGrp="1" noChangeArrowheads="1"/>
          </p:cNvSpPr>
          <p:nvPr>
            <p:ph type="title"/>
          </p:nvPr>
        </p:nvSpPr>
        <p:spPr bwMode="auto">
          <a:xfrm>
            <a:off x="381000" y="914400"/>
            <a:ext cx="837148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00" tIns="46000" rIns="92000" bIns="46000" numCol="1" anchor="ctr" anchorCtr="0" compatLnSpc="1">
            <a:prstTxWarp prst="textNoShape">
              <a:avLst/>
            </a:prstTxWarp>
          </a:bodyPr>
          <a:lstStyle/>
          <a:p>
            <a:pPr lvl="0"/>
            <a:r>
              <a:rPr lang="en-US" dirty="0" smtClean="0"/>
              <a:t>Click to edit Master title style</a:t>
            </a:r>
          </a:p>
        </p:txBody>
      </p:sp>
      <p:sp>
        <p:nvSpPr>
          <p:cNvPr id="19" name="Rectangle 17"/>
          <p:cNvSpPr>
            <a:spLocks noGrp="1" noChangeArrowheads="1"/>
          </p:cNvSpPr>
          <p:nvPr>
            <p:ph type="body" idx="1"/>
          </p:nvPr>
        </p:nvSpPr>
        <p:spPr bwMode="auto">
          <a:xfrm>
            <a:off x="381000" y="1693420"/>
            <a:ext cx="8371480" cy="1964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00" tIns="46000" rIns="92000" bIns="46000" numCol="1" anchor="t" anchorCtr="0" compatLnSpc="1">
            <a:prstTxWarp prst="textNoShape">
              <a:avLst/>
            </a:prstTxWarp>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20" name="Line 20"/>
          <p:cNvSpPr>
            <a:spLocks noChangeShapeType="1"/>
          </p:cNvSpPr>
          <p:nvPr userDrawn="1"/>
        </p:nvSpPr>
        <p:spPr bwMode="auto">
          <a:xfrm>
            <a:off x="381000" y="914400"/>
            <a:ext cx="8382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Line 24"/>
          <p:cNvSpPr>
            <a:spLocks noChangeShapeType="1"/>
          </p:cNvSpPr>
          <p:nvPr userDrawn="1"/>
        </p:nvSpPr>
        <p:spPr bwMode="auto">
          <a:xfrm>
            <a:off x="381000" y="6248400"/>
            <a:ext cx="8382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22" name="Picture 25" descr="Vanderbilt"/>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381000" y="152400"/>
            <a:ext cx="665163"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7"/>
          <p:cNvPicPr>
            <a:picLocks noChangeAspect="1" noChangeArrowheads="1"/>
          </p:cNvPicPr>
          <p:nvPr userDrawn="1"/>
        </p:nvPicPr>
        <p:blipFill>
          <a:blip r:embed="rId8" cstate="print">
            <a:extLst>
              <a:ext uri="{28A0092B-C50C-407E-A947-70E740481C1C}">
                <a14:useLocalDpi xmlns:a14="http://schemas.microsoft.com/office/drawing/2010/main" val="0"/>
              </a:ext>
            </a:extLst>
          </a:blip>
          <a:stretch>
            <a:fillRect/>
          </a:stretch>
        </p:blipFill>
        <p:spPr bwMode="auto">
          <a:xfrm>
            <a:off x="3040063" y="6437313"/>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3"/>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5040293" y="155794"/>
            <a:ext cx="3712187" cy="653831"/>
          </a:xfrm>
          <a:prstGeom prst="rect">
            <a:avLst/>
          </a:prstGeom>
        </p:spPr>
      </p:pic>
    </p:spTree>
  </p:cSld>
  <p:clrMap bg1="lt1" tx1="dk1" bg2="lt2" tx2="dk2" accent1="accent1" accent2="accent2" accent3="accent3" accent4="accent4" accent5="accent5" accent6="accent6" hlink="hlink" folHlink="folHlink"/>
  <p:sldLayoutIdLst>
    <p:sldLayoutId id="2147483664" r:id="rId1"/>
    <p:sldLayoutId id="2147483665" r:id="rId2"/>
    <p:sldLayoutId id="2147483663" r:id="rId3"/>
    <p:sldLayoutId id="2147483666" r:id="rId4"/>
    <p:sldLayoutId id="2147483667" r:id="rId5"/>
  </p:sldLayoutIdLst>
  <p:timing>
    <p:tnLst>
      <p:par>
        <p:cTn id="1" dur="indefinite" restart="never" nodeType="tmRoot"/>
      </p:par>
    </p:tnLst>
  </p:timing>
  <p:hf hdr="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Times New Roman" pitchFamily="18" charset="0"/>
        </a:defRPr>
      </a:lvl2pPr>
      <a:lvl3pPr algn="l" rtl="0" eaLnBrk="0" fontAlgn="base" hangingPunct="0">
        <a:spcBef>
          <a:spcPct val="0"/>
        </a:spcBef>
        <a:spcAft>
          <a:spcPct val="0"/>
        </a:spcAft>
        <a:defRPr sz="3600">
          <a:solidFill>
            <a:schemeClr val="tx2"/>
          </a:solidFill>
          <a:latin typeface="Times New Roman" pitchFamily="18" charset="0"/>
        </a:defRPr>
      </a:lvl3pPr>
      <a:lvl4pPr algn="l" rtl="0" eaLnBrk="0" fontAlgn="base" hangingPunct="0">
        <a:spcBef>
          <a:spcPct val="0"/>
        </a:spcBef>
        <a:spcAft>
          <a:spcPct val="0"/>
        </a:spcAft>
        <a:defRPr sz="3600">
          <a:solidFill>
            <a:schemeClr val="tx2"/>
          </a:solidFill>
          <a:latin typeface="Times New Roman" pitchFamily="18" charset="0"/>
        </a:defRPr>
      </a:lvl4pPr>
      <a:lvl5pPr algn="l" rtl="0" eaLnBrk="0" fontAlgn="base" hangingPunct="0">
        <a:spcBef>
          <a:spcPct val="0"/>
        </a:spcBef>
        <a:spcAft>
          <a:spcPct val="0"/>
        </a:spcAft>
        <a:defRPr sz="3600">
          <a:solidFill>
            <a:schemeClr val="tx2"/>
          </a:solidFill>
          <a:latin typeface="Times New Roman" pitchFamily="18" charset="0"/>
        </a:defRPr>
      </a:lvl5pPr>
      <a:lvl6pPr marL="457200" algn="l" rtl="0" eaLnBrk="0" fontAlgn="base" hangingPunct="0">
        <a:spcBef>
          <a:spcPct val="0"/>
        </a:spcBef>
        <a:spcAft>
          <a:spcPct val="0"/>
        </a:spcAft>
        <a:defRPr sz="3600">
          <a:solidFill>
            <a:schemeClr val="tx2"/>
          </a:solidFill>
          <a:latin typeface="Times New Roman" pitchFamily="18" charset="0"/>
        </a:defRPr>
      </a:lvl6pPr>
      <a:lvl7pPr marL="914400" algn="l" rtl="0" eaLnBrk="0" fontAlgn="base" hangingPunct="0">
        <a:spcBef>
          <a:spcPct val="0"/>
        </a:spcBef>
        <a:spcAft>
          <a:spcPct val="0"/>
        </a:spcAft>
        <a:defRPr sz="3600">
          <a:solidFill>
            <a:schemeClr val="tx2"/>
          </a:solidFill>
          <a:latin typeface="Times New Roman" pitchFamily="18" charset="0"/>
        </a:defRPr>
      </a:lvl7pPr>
      <a:lvl8pPr marL="1371600" algn="l" rtl="0" eaLnBrk="0" fontAlgn="base" hangingPunct="0">
        <a:spcBef>
          <a:spcPct val="0"/>
        </a:spcBef>
        <a:spcAft>
          <a:spcPct val="0"/>
        </a:spcAft>
        <a:defRPr sz="3600">
          <a:solidFill>
            <a:schemeClr val="tx2"/>
          </a:solidFill>
          <a:latin typeface="Times New Roman" pitchFamily="18" charset="0"/>
        </a:defRPr>
      </a:lvl8pPr>
      <a:lvl9pPr marL="1828800" algn="l" rtl="0" eaLnBrk="0" fontAlgn="base" hangingPunct="0">
        <a:spcBef>
          <a:spcPct val="0"/>
        </a:spcBef>
        <a:spcAft>
          <a:spcPct val="0"/>
        </a:spcAft>
        <a:defRPr sz="36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lr>
          <a:schemeClr val="tx1"/>
        </a:buClr>
        <a:buSzPct val="50000"/>
        <a:buFont typeface="Monotype Sorts" panose="020B0604020202020204"/>
        <a:buChar char="l"/>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a:solidFill>
            <a:schemeClr val="tx1"/>
          </a:solidFill>
          <a:latin typeface="+mn-lt"/>
        </a:defRPr>
      </a:lvl2pPr>
      <a:lvl3pPr marL="1143000" indent="-228600" algn="l" rtl="0" eaLnBrk="0" fontAlgn="base" hangingPunct="0">
        <a:spcBef>
          <a:spcPct val="20000"/>
        </a:spcBef>
        <a:spcAft>
          <a:spcPct val="0"/>
        </a:spcAft>
        <a:buClr>
          <a:schemeClr val="tx1"/>
        </a:buClr>
        <a:buSzPct val="50000"/>
        <a:buFont typeface="Monotype Sorts" panose="020B0604020202020204"/>
        <a:buChar char="l"/>
        <a:defRPr sz="2000">
          <a:solidFill>
            <a:schemeClr val="tx1"/>
          </a:solidFill>
          <a:latin typeface="+mn-lt"/>
        </a:defRPr>
      </a:lvl3pPr>
      <a:lvl4pPr marL="1600200" indent="-228600" algn="l" rtl="0" eaLnBrk="0" fontAlgn="base" hangingPunct="0">
        <a:spcBef>
          <a:spcPct val="20000"/>
        </a:spcBef>
        <a:spcAft>
          <a:spcPct val="0"/>
        </a:spcAft>
        <a:buClr>
          <a:schemeClr val="tx1"/>
        </a:buClr>
        <a:buSzPct val="75000"/>
        <a:buChar char="–"/>
        <a:defRPr>
          <a:solidFill>
            <a:schemeClr val="tx1"/>
          </a:solidFill>
          <a:latin typeface="+mn-lt"/>
        </a:defRPr>
      </a:lvl4pPr>
      <a:lvl5pPr marL="2057400" indent="-228600" algn="l" rtl="0" eaLnBrk="0" fontAlgn="base" hangingPunct="0">
        <a:spcBef>
          <a:spcPct val="20000"/>
        </a:spcBef>
        <a:spcAft>
          <a:spcPct val="0"/>
        </a:spcAft>
        <a:buClr>
          <a:schemeClr val="tx1"/>
        </a:buClr>
        <a:buSzPct val="50000"/>
        <a:buFont typeface="Monotype Sorts" panose="020B0604020202020204"/>
        <a:buChar char="l"/>
        <a:defRPr sz="1600">
          <a:solidFill>
            <a:schemeClr val="tx1"/>
          </a:solidFill>
          <a:latin typeface="+mn-lt"/>
        </a:defRPr>
      </a:lvl5pPr>
      <a:lvl6pPr marL="25146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6pPr>
      <a:lvl7pPr marL="29718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7pPr>
      <a:lvl8pPr marL="34290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8pPr>
      <a:lvl9pPr marL="3886200" indent="-228600" algn="l" rtl="0" eaLnBrk="0" fontAlgn="base" hangingPunct="0">
        <a:spcBef>
          <a:spcPct val="20000"/>
        </a:spcBef>
        <a:spcAft>
          <a:spcPct val="0"/>
        </a:spcAft>
        <a:buClr>
          <a:schemeClr val="tx1"/>
        </a:buClr>
        <a:buSzPct val="50000"/>
        <a:buFont typeface="Monotype Sorts" pitchFamily="2" charset="2"/>
        <a:buChar char="l"/>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7.wmf"/><Relationship Id="rId5" Type="http://schemas.openxmlformats.org/officeDocument/2006/relationships/oleObject" Target="../embeddings/oleObject4.bin"/><Relationship Id="rId4" Type="http://schemas.openxmlformats.org/officeDocument/2006/relationships/image" Target="../media/image16.wmf"/></Relationships>
</file>

<file path=ppt/slides/_rels/slide13.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image" Target="../media/image20.jpeg"/><Relationship Id="rId7"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8.wmf"/><Relationship Id="rId5" Type="http://schemas.openxmlformats.org/officeDocument/2006/relationships/oleObject" Target="../embeddings/oleObject6.bin"/><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image" Target="../media/image21.jpeg"/><Relationship Id="rId7" Type="http://schemas.openxmlformats.org/officeDocument/2006/relationships/oleObject" Target="../embeddings/oleObject9.bin"/><Relationship Id="rId2" Type="http://schemas.openxmlformats.org/officeDocument/2006/relationships/slideLayout" Target="../slideLayouts/slideLayout3.xml"/><Relationship Id="rId1" Type="http://schemas.openxmlformats.org/officeDocument/2006/relationships/vmlDrawing" Target="../drawings/vmlDrawing4.vml"/><Relationship Id="rId6" Type="http://schemas.openxmlformats.org/officeDocument/2006/relationships/image" Target="../media/image18.wmf"/><Relationship Id="rId5" Type="http://schemas.openxmlformats.org/officeDocument/2006/relationships/oleObject" Target="../embeddings/oleObject8.bin"/><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image" Target="../media/image29.jpeg"/><Relationship Id="rId7" Type="http://schemas.openxmlformats.org/officeDocument/2006/relationships/oleObject" Target="../embeddings/oleObject11.bin"/><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image" Target="../media/image26.wmf"/><Relationship Id="rId5" Type="http://schemas.openxmlformats.org/officeDocument/2006/relationships/oleObject" Target="../embeddings/oleObject10.bin"/><Relationship Id="rId10" Type="http://schemas.openxmlformats.org/officeDocument/2006/relationships/image" Target="../media/image28.wmf"/><Relationship Id="rId4" Type="http://schemas.openxmlformats.org/officeDocument/2006/relationships/image" Target="../media/image30.png"/><Relationship Id="rId9" Type="http://schemas.openxmlformats.org/officeDocument/2006/relationships/oleObject" Target="../embeddings/oleObject12.bin"/></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0.wmf"/><Relationship Id="rId2" Type="http://schemas.openxmlformats.org/officeDocument/2006/relationships/slideLayout" Target="../slideLayouts/slideLayout3.xml"/><Relationship Id="rId1" Type="http://schemas.openxmlformats.org/officeDocument/2006/relationships/vmlDrawing" Target="../drawings/vmlDrawing6.vml"/><Relationship Id="rId6" Type="http://schemas.openxmlformats.org/officeDocument/2006/relationships/oleObject" Target="../embeddings/oleObject13.bin"/><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0.wmf"/><Relationship Id="rId2" Type="http://schemas.openxmlformats.org/officeDocument/2006/relationships/slideLayout" Target="../slideLayouts/slideLayout3.xml"/><Relationship Id="rId1" Type="http://schemas.openxmlformats.org/officeDocument/2006/relationships/vmlDrawing" Target="../drawings/vmlDrawing7.vml"/><Relationship Id="rId6" Type="http://schemas.openxmlformats.org/officeDocument/2006/relationships/oleObject" Target="../embeddings/oleObject14.bin"/><Relationship Id="rId5" Type="http://schemas.openxmlformats.org/officeDocument/2006/relationships/image" Target="../media/image43.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8.wmf"/><Relationship Id="rId5" Type="http://schemas.openxmlformats.org/officeDocument/2006/relationships/oleObject" Target="../embeddings/oleObject2.bin"/><Relationship Id="rId4" Type="http://schemas.openxmlformats.org/officeDocument/2006/relationships/image" Target="../media/image7.wmf"/></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51.wmf"/></Relationships>
</file>

<file path=ppt/slides/_rels/slide3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image" Target="../media/image59.jpeg"/><Relationship Id="rId7" Type="http://schemas.openxmlformats.org/officeDocument/2006/relationships/image" Target="../media/image57.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7.bin"/><Relationship Id="rId5" Type="http://schemas.openxmlformats.org/officeDocument/2006/relationships/image" Target="../media/image56.wmf"/><Relationship Id="rId4" Type="http://schemas.openxmlformats.org/officeDocument/2006/relationships/oleObject" Target="../embeddings/oleObject16.bin"/><Relationship Id="rId9" Type="http://schemas.openxmlformats.org/officeDocument/2006/relationships/image" Target="../media/image58.wmf"/></Relationships>
</file>

<file path=ppt/slides/_rels/slide3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62.wmf"/></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22.bin"/><Relationship Id="rId13" Type="http://schemas.openxmlformats.org/officeDocument/2006/relationships/image" Target="../media/image67.wmf"/><Relationship Id="rId3" Type="http://schemas.openxmlformats.org/officeDocument/2006/relationships/image" Target="../media/image69.jpeg"/><Relationship Id="rId7" Type="http://schemas.openxmlformats.org/officeDocument/2006/relationships/image" Target="../media/image64.wmf"/><Relationship Id="rId12"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21.bin"/><Relationship Id="rId11" Type="http://schemas.openxmlformats.org/officeDocument/2006/relationships/image" Target="../media/image66.wmf"/><Relationship Id="rId5" Type="http://schemas.openxmlformats.org/officeDocument/2006/relationships/image" Target="../media/image63.wmf"/><Relationship Id="rId15" Type="http://schemas.openxmlformats.org/officeDocument/2006/relationships/image" Target="../media/image68.wmf"/><Relationship Id="rId10" Type="http://schemas.openxmlformats.org/officeDocument/2006/relationships/oleObject" Target="../embeddings/oleObject23.bin"/><Relationship Id="rId4" Type="http://schemas.openxmlformats.org/officeDocument/2006/relationships/oleObject" Target="../embeddings/oleObject20.bin"/><Relationship Id="rId9" Type="http://schemas.openxmlformats.org/officeDocument/2006/relationships/image" Target="../media/image65.wmf"/><Relationship Id="rId14" Type="http://schemas.openxmlformats.org/officeDocument/2006/relationships/oleObject" Target="../embeddings/oleObject25.bin"/></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70.wmf"/></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29.bin"/><Relationship Id="rId13" Type="http://schemas.openxmlformats.org/officeDocument/2006/relationships/image" Target="../media/image75.wmf"/><Relationship Id="rId3" Type="http://schemas.openxmlformats.org/officeDocument/2006/relationships/image" Target="../media/image77.jpeg"/><Relationship Id="rId7" Type="http://schemas.openxmlformats.org/officeDocument/2006/relationships/image" Target="../media/image72.wmf"/><Relationship Id="rId12"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28.bin"/><Relationship Id="rId11" Type="http://schemas.openxmlformats.org/officeDocument/2006/relationships/image" Target="../media/image74.wmf"/><Relationship Id="rId5" Type="http://schemas.openxmlformats.org/officeDocument/2006/relationships/image" Target="../media/image71.wmf"/><Relationship Id="rId15" Type="http://schemas.openxmlformats.org/officeDocument/2006/relationships/image" Target="../media/image76.wmf"/><Relationship Id="rId10" Type="http://schemas.openxmlformats.org/officeDocument/2006/relationships/oleObject" Target="../embeddings/oleObject30.bin"/><Relationship Id="rId4" Type="http://schemas.openxmlformats.org/officeDocument/2006/relationships/oleObject" Target="../embeddings/oleObject27.bin"/><Relationship Id="rId9" Type="http://schemas.openxmlformats.org/officeDocument/2006/relationships/image" Target="../media/image73.wmf"/><Relationship Id="rId14" Type="http://schemas.openxmlformats.org/officeDocument/2006/relationships/oleObject" Target="../embeddings/oleObject32.bin"/></Relationships>
</file>

<file path=ppt/slides/_rels/slide43.xml.rels><?xml version="1.0" encoding="UTF-8" standalone="yes"?>
<Relationships xmlns="http://schemas.openxmlformats.org/package/2006/relationships"><Relationship Id="rId8" Type="http://schemas.openxmlformats.org/officeDocument/2006/relationships/image" Target="../media/image80.wmf"/><Relationship Id="rId3" Type="http://schemas.openxmlformats.org/officeDocument/2006/relationships/oleObject" Target="../embeddings/oleObject33.bin"/><Relationship Id="rId7" Type="http://schemas.openxmlformats.org/officeDocument/2006/relationships/oleObject" Target="../embeddings/oleObject35.bin"/><Relationship Id="rId12" Type="http://schemas.openxmlformats.org/officeDocument/2006/relationships/image" Target="../media/image82.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79.wmf"/><Relationship Id="rId11" Type="http://schemas.openxmlformats.org/officeDocument/2006/relationships/oleObject" Target="../embeddings/oleObject37.bin"/><Relationship Id="rId5" Type="http://schemas.openxmlformats.org/officeDocument/2006/relationships/oleObject" Target="../embeddings/oleObject34.bin"/><Relationship Id="rId10" Type="http://schemas.openxmlformats.org/officeDocument/2006/relationships/image" Target="../media/image81.wmf"/><Relationship Id="rId4" Type="http://schemas.openxmlformats.org/officeDocument/2006/relationships/image" Target="../media/image78.wmf"/><Relationship Id="rId9" Type="http://schemas.openxmlformats.org/officeDocument/2006/relationships/oleObject" Target="../embeddings/oleObject36.bin"/></Relationships>
</file>

<file path=ppt/slides/_rels/slide44.xml.rels><?xml version="1.0" encoding="UTF-8" standalone="yes"?>
<Relationships xmlns="http://schemas.openxmlformats.org/package/2006/relationships"><Relationship Id="rId8" Type="http://schemas.openxmlformats.org/officeDocument/2006/relationships/image" Target="../media/image85.wmf"/><Relationship Id="rId3" Type="http://schemas.openxmlformats.org/officeDocument/2006/relationships/oleObject" Target="../embeddings/oleObject38.bin"/><Relationship Id="rId7"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84.wmf"/><Relationship Id="rId5" Type="http://schemas.openxmlformats.org/officeDocument/2006/relationships/oleObject" Target="../embeddings/oleObject39.bin"/><Relationship Id="rId10" Type="http://schemas.openxmlformats.org/officeDocument/2006/relationships/image" Target="../media/image86.wmf"/><Relationship Id="rId4" Type="http://schemas.openxmlformats.org/officeDocument/2006/relationships/image" Target="../media/image83.wmf"/><Relationship Id="rId9" Type="http://schemas.openxmlformats.org/officeDocument/2006/relationships/oleObject" Target="../embeddings/oleObject41.bin"/></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3.xml"/><Relationship Id="rId1" Type="http://schemas.openxmlformats.org/officeDocument/2006/relationships/vmlDrawing" Target="../drawings/vmlDrawing16.vml"/><Relationship Id="rId4" Type="http://schemas.openxmlformats.org/officeDocument/2006/relationships/image" Target="../media/image87.wmf"/></Relationships>
</file>

<file path=ppt/slides/_rels/slide46.xml.rels><?xml version="1.0" encoding="UTF-8" standalone="yes"?>
<Relationships xmlns="http://schemas.openxmlformats.org/package/2006/relationships"><Relationship Id="rId8" Type="http://schemas.openxmlformats.org/officeDocument/2006/relationships/image" Target="../media/image90.wmf"/><Relationship Id="rId3" Type="http://schemas.openxmlformats.org/officeDocument/2006/relationships/oleObject" Target="../embeddings/oleObject43.bin"/><Relationship Id="rId7" Type="http://schemas.openxmlformats.org/officeDocument/2006/relationships/oleObject" Target="../embeddings/oleObject45.bin"/><Relationship Id="rId12" Type="http://schemas.openxmlformats.org/officeDocument/2006/relationships/image" Target="../media/image92.wmf"/><Relationship Id="rId2" Type="http://schemas.openxmlformats.org/officeDocument/2006/relationships/slideLayout" Target="../slideLayouts/slideLayout3.xml"/><Relationship Id="rId1" Type="http://schemas.openxmlformats.org/officeDocument/2006/relationships/vmlDrawing" Target="../drawings/vmlDrawing17.vml"/><Relationship Id="rId6" Type="http://schemas.openxmlformats.org/officeDocument/2006/relationships/image" Target="../media/image89.wmf"/><Relationship Id="rId11" Type="http://schemas.openxmlformats.org/officeDocument/2006/relationships/oleObject" Target="../embeddings/oleObject47.bin"/><Relationship Id="rId5" Type="http://schemas.openxmlformats.org/officeDocument/2006/relationships/oleObject" Target="../embeddings/oleObject44.bin"/><Relationship Id="rId10" Type="http://schemas.openxmlformats.org/officeDocument/2006/relationships/image" Target="../media/image91.wmf"/><Relationship Id="rId4" Type="http://schemas.openxmlformats.org/officeDocument/2006/relationships/image" Target="../media/image88.wmf"/><Relationship Id="rId9" Type="http://schemas.openxmlformats.org/officeDocument/2006/relationships/oleObject" Target="../embeddings/oleObject46.bin"/></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66.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image" Target="../media/image106.wmf"/><Relationship Id="rId4" Type="http://schemas.openxmlformats.org/officeDocument/2006/relationships/oleObject" Target="../embeddings/oleObject48.bin"/></Relationships>
</file>

<file path=ppt/slides/_rels/slide67.xml.rels><?xml version="1.0" encoding="UTF-8" standalone="yes"?>
<Relationships xmlns="http://schemas.openxmlformats.org/package/2006/relationships"><Relationship Id="rId8" Type="http://schemas.openxmlformats.org/officeDocument/2006/relationships/image" Target="../media/image109.wmf"/><Relationship Id="rId13" Type="http://schemas.openxmlformats.org/officeDocument/2006/relationships/oleObject" Target="../embeddings/oleObject52.bin"/><Relationship Id="rId3" Type="http://schemas.openxmlformats.org/officeDocument/2006/relationships/image" Target="../media/image113.png"/><Relationship Id="rId7" Type="http://schemas.openxmlformats.org/officeDocument/2006/relationships/oleObject" Target="../embeddings/oleObject50.bin"/><Relationship Id="rId12" Type="http://schemas.openxmlformats.org/officeDocument/2006/relationships/image" Target="../media/image116.png"/><Relationship Id="rId2" Type="http://schemas.openxmlformats.org/officeDocument/2006/relationships/slideLayout" Target="../slideLayouts/slideLayout2.xml"/><Relationship Id="rId16" Type="http://schemas.openxmlformats.org/officeDocument/2006/relationships/image" Target="../media/image112.wmf"/><Relationship Id="rId1" Type="http://schemas.openxmlformats.org/officeDocument/2006/relationships/vmlDrawing" Target="../drawings/vmlDrawing19.vml"/><Relationship Id="rId6" Type="http://schemas.openxmlformats.org/officeDocument/2006/relationships/image" Target="../media/image108.wmf"/><Relationship Id="rId11" Type="http://schemas.openxmlformats.org/officeDocument/2006/relationships/image" Target="../media/image115.png"/><Relationship Id="rId5" Type="http://schemas.openxmlformats.org/officeDocument/2006/relationships/oleObject" Target="../embeddings/oleObject49.bin"/><Relationship Id="rId15" Type="http://schemas.openxmlformats.org/officeDocument/2006/relationships/oleObject" Target="../embeddings/oleObject53.bin"/><Relationship Id="rId10" Type="http://schemas.openxmlformats.org/officeDocument/2006/relationships/image" Target="../media/image110.wmf"/><Relationship Id="rId4" Type="http://schemas.openxmlformats.org/officeDocument/2006/relationships/image" Target="../media/image114.jpeg"/><Relationship Id="rId9" Type="http://schemas.openxmlformats.org/officeDocument/2006/relationships/oleObject" Target="../embeddings/oleObject51.bin"/><Relationship Id="rId14" Type="http://schemas.openxmlformats.org/officeDocument/2006/relationships/image" Target="../media/image111.wmf"/></Relationships>
</file>

<file path=ppt/slides/_rels/slide68.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4"/>
          <p:cNvSpPr txBox="1">
            <a:spLocks noChangeArrowheads="1"/>
          </p:cNvSpPr>
          <p:nvPr/>
        </p:nvSpPr>
        <p:spPr bwMode="auto">
          <a:xfrm>
            <a:off x="1223963" y="2667000"/>
            <a:ext cx="6745287"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dirty="0"/>
              <a:t>Lecture Notes:  Reduction of Uncorrelated Noise</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9" name="Picture 6" descr="noise_image_his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2133600"/>
            <a:ext cx="4872038" cy="365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0" name="Rectangle 2"/>
          <p:cNvSpPr>
            <a:spLocks noGrp="1" noChangeArrowheads="1"/>
          </p:cNvSpPr>
          <p:nvPr>
            <p:ph type="title"/>
          </p:nvPr>
        </p:nvSpPr>
        <p:spPr>
          <a:xfrm>
            <a:off x="457200" y="1143000"/>
            <a:ext cx="7772400" cy="723900"/>
          </a:xfrm>
        </p:spPr>
        <p:txBody>
          <a:bodyPr/>
          <a:lstStyle/>
          <a:p>
            <a:r>
              <a:rPr lang="en-US" altLang="en-US" smtClean="0"/>
              <a:t>Gaussian IID Noise Field</a:t>
            </a:r>
          </a:p>
        </p:txBody>
      </p:sp>
      <p:pic>
        <p:nvPicPr>
          <p:cNvPr id="11271" name="Picture 3" descr="noise_std32"/>
          <p:cNvPicPr>
            <a:picLocks noChangeAspect="1" noChangeArrowheads="1"/>
          </p:cNvPicPr>
          <p:nvPr/>
        </p:nvPicPr>
        <p:blipFill>
          <a:blip r:embed="rId3"/>
          <a:srcRect/>
          <a:stretch>
            <a:fillRect/>
          </a:stretch>
        </p:blipFill>
        <p:spPr bwMode="auto">
          <a:xfrm>
            <a:off x="457200" y="2209800"/>
            <a:ext cx="3427413" cy="3427413"/>
          </a:xfrm>
          <a:prstGeom prst="rect">
            <a:avLst/>
          </a:prstGeom>
          <a:noFill/>
          <a:ln>
            <a:noFill/>
          </a:ln>
          <a:effectLst>
            <a:outerShdw blurRad="38100" dist="88900" dir="8100000" algn="ctr" rotWithShape="0">
              <a:srgbClr val="000000">
                <a:alpha val="6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2" name="Text Box 5"/>
          <p:cNvSpPr txBox="1">
            <a:spLocks noChangeArrowheads="1"/>
          </p:cNvSpPr>
          <p:nvPr/>
        </p:nvSpPr>
        <p:spPr bwMode="auto">
          <a:xfrm>
            <a:off x="7162800" y="2514600"/>
            <a:ext cx="1187450" cy="822325"/>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a:solidFill>
                  <a:srgbClr val="0000FF"/>
                </a:solidFill>
                <a:sym typeface="Symbol" panose="05050102010706020507" pitchFamily="18" charset="2"/>
              </a:rPr>
              <a:t> = </a:t>
            </a:r>
            <a:r>
              <a:rPr lang="en-US" altLang="en-US">
                <a:solidFill>
                  <a:srgbClr val="0000FF"/>
                </a:solidFill>
                <a:latin typeface="Times New Roman" panose="02020603050405020304" pitchFamily="18" charset="0"/>
                <a:sym typeface="Symbol" panose="05050102010706020507" pitchFamily="18" charset="2"/>
              </a:rPr>
              <a:t>128</a:t>
            </a:r>
          </a:p>
          <a:p>
            <a:r>
              <a:rPr lang="en-US" altLang="en-US">
                <a:solidFill>
                  <a:srgbClr val="0000FF"/>
                </a:solidFill>
                <a:latin typeface="Symbol" panose="05050102010706020507" pitchFamily="18" charset="2"/>
                <a:sym typeface="Symbol" panose="05050102010706020507" pitchFamily="18" charset="2"/>
              </a:rPr>
              <a:t>s</a:t>
            </a:r>
            <a:r>
              <a:rPr lang="en-US" altLang="en-US">
                <a:solidFill>
                  <a:srgbClr val="0000FF"/>
                </a:solidFill>
                <a:sym typeface="Symbol" panose="05050102010706020507" pitchFamily="18" charset="2"/>
              </a:rPr>
              <a:t> =   </a:t>
            </a:r>
            <a:r>
              <a:rPr lang="en-US" altLang="en-US">
                <a:solidFill>
                  <a:srgbClr val="0000FF"/>
                </a:solidFill>
                <a:latin typeface="Times New Roman" panose="02020603050405020304" pitchFamily="18" charset="0"/>
                <a:sym typeface="Symbol" panose="05050102010706020507" pitchFamily="18" charset="2"/>
              </a:rPr>
              <a:t>32</a:t>
            </a:r>
          </a:p>
        </p:txBody>
      </p:sp>
      <p:sp>
        <p:nvSpPr>
          <p:cNvPr id="11273" name="Text Box 7"/>
          <p:cNvSpPr txBox="1">
            <a:spLocks noChangeArrowheads="1"/>
          </p:cNvSpPr>
          <p:nvPr/>
        </p:nvSpPr>
        <p:spPr bwMode="auto">
          <a:xfrm>
            <a:off x="2486025" y="5788025"/>
            <a:ext cx="41719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800"/>
              <a:t>IID: Independent, Identically Distributed</a:t>
            </a:r>
          </a:p>
        </p:txBody>
      </p:sp>
      <p:sp>
        <p:nvSpPr>
          <p:cNvPr id="11274" name="Text Box 8"/>
          <p:cNvSpPr txBox="1">
            <a:spLocks noChangeArrowheads="1"/>
          </p:cNvSpPr>
          <p:nvPr/>
        </p:nvSpPr>
        <p:spPr bwMode="auto">
          <a:xfrm>
            <a:off x="6248400" y="1219200"/>
            <a:ext cx="2073275" cy="641350"/>
          </a:xfrm>
          <a:prstGeom prst="rect">
            <a:avLst/>
          </a:prstGeom>
          <a:solidFill>
            <a:srgbClr val="FFFFCC"/>
          </a:solidFill>
          <a:ln>
            <a:noFill/>
          </a:ln>
          <a:effectLst>
            <a:outerShdw blurRad="50800" dist="50800" dir="8100000" algn="tr" rotWithShape="0">
              <a:prstClr val="black">
                <a:alpha val="50000"/>
              </a:prstClr>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defRPr/>
            </a:pPr>
            <a:r>
              <a:rPr lang="en-US" sz="1800" dirty="0" smtClean="0">
                <a:latin typeface="Comic Sans MS" pitchFamily="66" charset="0"/>
              </a:rPr>
              <a:t>IID </a:t>
            </a:r>
            <a:r>
              <a:rPr lang="en-US" sz="1800" b="1" dirty="0" smtClean="0">
                <a:latin typeface="Comic Sans MS" pitchFamily="66" charset="0"/>
                <a:sym typeface="Symbol" pitchFamily="82" charset="2"/>
              </a:rPr>
              <a:t></a:t>
            </a:r>
            <a:r>
              <a:rPr lang="en-US" sz="1800" dirty="0" smtClean="0">
                <a:latin typeface="Comic Sans MS" pitchFamily="66" charset="0"/>
                <a:sym typeface="Symbol" pitchFamily="82" charset="2"/>
              </a:rPr>
              <a:t> </a:t>
            </a:r>
            <a:r>
              <a:rPr lang="en-US" sz="1800" dirty="0" smtClean="0">
                <a:latin typeface="Comic Sans MS" pitchFamily="66" charset="0"/>
              </a:rPr>
              <a:t>no spatial correlation</a:t>
            </a:r>
          </a:p>
        </p:txBody>
      </p:sp>
      <p:sp>
        <p:nvSpPr>
          <p:cNvPr id="2" name="Date Placeholder 1"/>
          <p:cNvSpPr>
            <a:spLocks noGrp="1"/>
          </p:cNvSpPr>
          <p:nvPr>
            <p:ph type="dt" sz="half" idx="2"/>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10</a:t>
            </a:fld>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3" descr="noise_std32"/>
          <p:cNvPicPr>
            <a:picLocks noChangeAspect="1" noChangeArrowheads="1"/>
          </p:cNvPicPr>
          <p:nvPr/>
        </p:nvPicPr>
        <p:blipFill>
          <a:blip r:embed="rId2"/>
          <a:srcRect/>
          <a:stretch>
            <a:fillRect/>
          </a:stretch>
        </p:blipFill>
        <p:spPr bwMode="auto">
          <a:xfrm>
            <a:off x="457200" y="2209800"/>
            <a:ext cx="3427413" cy="3427413"/>
          </a:xfrm>
          <a:prstGeom prst="rect">
            <a:avLst/>
          </a:prstGeom>
          <a:noFill/>
          <a:ln>
            <a:noFill/>
          </a:ln>
          <a:effectLst>
            <a:outerShdw blurRad="38100" dist="88900" dir="8100000" algn="ctr" rotWithShape="0">
              <a:srgbClr val="000000">
                <a:alpha val="6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 Box 8"/>
          <p:cNvSpPr txBox="1">
            <a:spLocks noChangeArrowheads="1"/>
          </p:cNvSpPr>
          <p:nvPr/>
        </p:nvSpPr>
        <p:spPr bwMode="auto">
          <a:xfrm>
            <a:off x="6248400" y="1219200"/>
            <a:ext cx="2073275" cy="641350"/>
          </a:xfrm>
          <a:prstGeom prst="rect">
            <a:avLst/>
          </a:prstGeom>
          <a:solidFill>
            <a:srgbClr val="FFFFCC"/>
          </a:solidFill>
          <a:ln>
            <a:noFill/>
          </a:ln>
          <a:effectLst>
            <a:outerShdw blurRad="50800" dist="50800" dir="8100000" algn="tr" rotWithShape="0">
              <a:prstClr val="black">
                <a:alpha val="50000"/>
              </a:prstClr>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defRPr/>
            </a:pPr>
            <a:r>
              <a:rPr lang="en-US" sz="1800" dirty="0" smtClean="0">
                <a:latin typeface="Comic Sans MS" pitchFamily="66" charset="0"/>
              </a:rPr>
              <a:t>IID </a:t>
            </a:r>
            <a:r>
              <a:rPr lang="en-US" sz="1800" b="1" dirty="0" smtClean="0">
                <a:latin typeface="Comic Sans MS" pitchFamily="66" charset="0"/>
                <a:sym typeface="Symbol" pitchFamily="82" charset="2"/>
              </a:rPr>
              <a:t></a:t>
            </a:r>
            <a:r>
              <a:rPr lang="en-US" sz="1800" dirty="0" smtClean="0">
                <a:latin typeface="Comic Sans MS" pitchFamily="66" charset="0"/>
                <a:sym typeface="Symbol" pitchFamily="82" charset="2"/>
              </a:rPr>
              <a:t> </a:t>
            </a:r>
            <a:r>
              <a:rPr lang="en-US" sz="1800" dirty="0" smtClean="0">
                <a:latin typeface="Comic Sans MS" pitchFamily="66" charset="0"/>
              </a:rPr>
              <a:t>no spatial correlation</a:t>
            </a:r>
          </a:p>
        </p:txBody>
      </p:sp>
      <p:pic>
        <p:nvPicPr>
          <p:cNvPr id="12295" name="Picture 2" descr="noise_image_his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2133600"/>
            <a:ext cx="4872038" cy="3654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8100000" algn="ctr" rotWithShape="0">
                    <a:schemeClr val="tx1">
                      <a:alpha val="50000"/>
                    </a:schemeClr>
                  </a:outerShdw>
                </a:effectLst>
              </a14:hiddenEffects>
            </a:ext>
          </a:extLst>
        </p:spPr>
      </p:pic>
      <p:sp>
        <p:nvSpPr>
          <p:cNvPr id="12296" name="Rectangle 3"/>
          <p:cNvSpPr>
            <a:spLocks noGrp="1" noChangeArrowheads="1"/>
          </p:cNvSpPr>
          <p:nvPr>
            <p:ph type="title"/>
          </p:nvPr>
        </p:nvSpPr>
        <p:spPr>
          <a:xfrm>
            <a:off x="457200" y="1143000"/>
            <a:ext cx="5029200" cy="723900"/>
          </a:xfrm>
        </p:spPr>
        <p:txBody>
          <a:bodyPr/>
          <a:lstStyle/>
          <a:p>
            <a:r>
              <a:rPr lang="en-US" altLang="en-US" dirty="0" smtClean="0"/>
              <a:t>Gaussian IID Noise Field</a:t>
            </a:r>
          </a:p>
        </p:txBody>
      </p:sp>
      <p:sp>
        <p:nvSpPr>
          <p:cNvPr id="2" name="Text Box 12"/>
          <p:cNvSpPr txBox="1">
            <a:spLocks noChangeArrowheads="1"/>
          </p:cNvSpPr>
          <p:nvPr/>
        </p:nvSpPr>
        <p:spPr bwMode="auto">
          <a:xfrm>
            <a:off x="1741488" y="3965575"/>
            <a:ext cx="2638425" cy="915988"/>
          </a:xfrm>
          <a:prstGeom prst="rect">
            <a:avLst/>
          </a:prstGeom>
          <a:solidFill>
            <a:srgbClr val="FFFFCC"/>
          </a:solidFill>
          <a:ln>
            <a:noFill/>
          </a:ln>
          <a:effectLst>
            <a:outerShdw blurRad="50800" dist="50800" dir="8100000" algn="tr" rotWithShape="0">
              <a:prstClr val="black">
                <a:alpha val="50000"/>
              </a:prstClr>
            </a:outerShdw>
          </a:effectLst>
          <a:extLst/>
        </p:spPr>
        <p:txBody>
          <a:bodyPr>
            <a:spAutoFit/>
          </a:bodyPr>
          <a:lstStyle>
            <a:defPPr>
              <a:defRPr lang="en-US"/>
            </a:defPPr>
            <a:lvl1pPr>
              <a:defRPr sz="1800">
                <a:latin typeface="Comic Sans MS" pitchFamily="66" charset="0"/>
              </a:defRPr>
            </a:lvl1pPr>
            <a:lvl2pPr marL="742950" indent="-285750">
              <a:defRPr>
                <a:latin typeface="Arial" charset="0"/>
              </a:defRPr>
            </a:lvl2pPr>
            <a:lvl3pPr marL="1143000" indent="-228600">
              <a:defRPr>
                <a:latin typeface="Arial" charset="0"/>
              </a:defRPr>
            </a:lvl3pPr>
            <a:lvl4pPr marL="1600200" indent="-228600">
              <a:defRPr>
                <a:latin typeface="Arial" charset="0"/>
              </a:defRPr>
            </a:lvl4pPr>
            <a:lvl5pPr marL="2057400" indent="-22860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dirty="0"/>
              <a:t>… is this number divided by the number of pixels in the image.</a:t>
            </a:r>
          </a:p>
        </p:txBody>
      </p:sp>
      <p:sp>
        <p:nvSpPr>
          <p:cNvPr id="12298" name="Text Box 5"/>
          <p:cNvSpPr txBox="1">
            <a:spLocks noChangeArrowheads="1"/>
          </p:cNvSpPr>
          <p:nvPr/>
        </p:nvSpPr>
        <p:spPr bwMode="auto">
          <a:xfrm>
            <a:off x="7162800" y="2514600"/>
            <a:ext cx="1187450" cy="822325"/>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a:solidFill>
                  <a:srgbClr val="0000FF"/>
                </a:solidFill>
                <a:sym typeface="Symbol" panose="05050102010706020507" pitchFamily="18" charset="2"/>
              </a:rPr>
              <a:t> = </a:t>
            </a:r>
            <a:r>
              <a:rPr lang="en-US" altLang="en-US">
                <a:solidFill>
                  <a:srgbClr val="0000FF"/>
                </a:solidFill>
                <a:latin typeface="Times New Roman" panose="02020603050405020304" pitchFamily="18" charset="0"/>
                <a:sym typeface="Symbol" panose="05050102010706020507" pitchFamily="18" charset="2"/>
              </a:rPr>
              <a:t>128</a:t>
            </a:r>
          </a:p>
          <a:p>
            <a:r>
              <a:rPr lang="en-US" altLang="en-US">
                <a:solidFill>
                  <a:srgbClr val="0000FF"/>
                </a:solidFill>
                <a:latin typeface="Symbol" panose="05050102010706020507" pitchFamily="18" charset="2"/>
                <a:sym typeface="Symbol" panose="05050102010706020507" pitchFamily="18" charset="2"/>
              </a:rPr>
              <a:t>s</a:t>
            </a:r>
            <a:r>
              <a:rPr lang="en-US" altLang="en-US">
                <a:solidFill>
                  <a:srgbClr val="0000FF"/>
                </a:solidFill>
                <a:sym typeface="Symbol" panose="05050102010706020507" pitchFamily="18" charset="2"/>
              </a:rPr>
              <a:t> =   </a:t>
            </a:r>
            <a:r>
              <a:rPr lang="en-US" altLang="en-US">
                <a:solidFill>
                  <a:srgbClr val="0000FF"/>
                </a:solidFill>
                <a:latin typeface="Times New Roman" panose="02020603050405020304" pitchFamily="18" charset="0"/>
                <a:sym typeface="Symbol" panose="05050102010706020507" pitchFamily="18" charset="2"/>
              </a:rPr>
              <a:t>32</a:t>
            </a:r>
          </a:p>
        </p:txBody>
      </p:sp>
      <p:sp>
        <p:nvSpPr>
          <p:cNvPr id="12299" name="Text Box 6"/>
          <p:cNvSpPr txBox="1">
            <a:spLocks noChangeArrowheads="1"/>
          </p:cNvSpPr>
          <p:nvPr/>
        </p:nvSpPr>
        <p:spPr bwMode="auto">
          <a:xfrm>
            <a:off x="2486025" y="5788025"/>
            <a:ext cx="41719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800"/>
              <a:t>IID: Independent, Identically Distributed</a:t>
            </a:r>
          </a:p>
        </p:txBody>
      </p:sp>
      <p:sp>
        <p:nvSpPr>
          <p:cNvPr id="12300" name="Line 13"/>
          <p:cNvSpPr>
            <a:spLocks noChangeShapeType="1"/>
          </p:cNvSpPr>
          <p:nvPr/>
        </p:nvSpPr>
        <p:spPr bwMode="auto">
          <a:xfrm>
            <a:off x="3657600" y="4178300"/>
            <a:ext cx="1016000"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01" name="Oval 16"/>
          <p:cNvSpPr>
            <a:spLocks noChangeArrowheads="1"/>
          </p:cNvSpPr>
          <p:nvPr/>
        </p:nvSpPr>
        <p:spPr bwMode="auto">
          <a:xfrm>
            <a:off x="3886200" y="3657600"/>
            <a:ext cx="381000" cy="381000"/>
          </a:xfrm>
          <a:prstGeom prst="ellipse">
            <a:avLst/>
          </a:prstGeom>
          <a:solidFill>
            <a:srgbClr val="FFFFCC"/>
          </a:solidFill>
          <a:ln w="9525">
            <a:solidFill>
              <a:schemeClr val="tx1"/>
            </a:solidFill>
            <a:round/>
            <a:headEnd/>
            <a:tailEnd/>
          </a:ln>
          <a:effectLst>
            <a:outerShdw blurRad="50800" dist="50800" dir="8100000" algn="tr" rotWithShape="0">
              <a:prstClr val="black">
                <a:alpha val="50000"/>
              </a:prstClr>
            </a:outerShdw>
          </a:effectLst>
        </p:spPr>
        <p:txBody>
          <a:bodyPr wrap="none" anchor="ctr"/>
          <a:lstStyle/>
          <a:p>
            <a:pPr algn="ctr">
              <a:defRPr/>
            </a:pPr>
            <a:r>
              <a:rPr lang="en-US" sz="1800">
                <a:latin typeface="Comic Sans MS" pitchFamily="66" charset="0"/>
              </a:rPr>
              <a:t>2</a:t>
            </a:r>
          </a:p>
        </p:txBody>
      </p:sp>
      <p:sp>
        <p:nvSpPr>
          <p:cNvPr id="12302" name="Line 10"/>
          <p:cNvSpPr>
            <a:spLocks noChangeShapeType="1"/>
          </p:cNvSpPr>
          <p:nvPr/>
        </p:nvSpPr>
        <p:spPr bwMode="auto">
          <a:xfrm rot="5400000" flipH="1">
            <a:off x="5932488" y="2919412"/>
            <a:ext cx="0" cy="2524125"/>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03" name="Line 9"/>
          <p:cNvSpPr>
            <a:spLocks noChangeShapeType="1"/>
          </p:cNvSpPr>
          <p:nvPr/>
        </p:nvSpPr>
        <p:spPr bwMode="auto">
          <a:xfrm flipH="1">
            <a:off x="7196138" y="4183063"/>
            <a:ext cx="0" cy="12192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06" name="Text Box 8"/>
          <p:cNvSpPr txBox="1">
            <a:spLocks noChangeArrowheads="1"/>
          </p:cNvSpPr>
          <p:nvPr/>
        </p:nvSpPr>
        <p:spPr bwMode="auto">
          <a:xfrm>
            <a:off x="6075363" y="4241800"/>
            <a:ext cx="2181225" cy="915988"/>
          </a:xfrm>
          <a:prstGeom prst="rect">
            <a:avLst/>
          </a:prstGeom>
          <a:solidFill>
            <a:srgbClr val="FFFFCC"/>
          </a:solidFill>
          <a:ln>
            <a:noFill/>
          </a:ln>
          <a:effectLst>
            <a:outerShdw blurRad="50800" dist="50800" dir="8100000" algn="tr" rotWithShape="0">
              <a:prstClr val="black">
                <a:alpha val="50000"/>
              </a:prstClr>
            </a:outerShdw>
          </a:effectLst>
          <a:extLst/>
        </p:spPr>
        <p:txBody>
          <a:bodyPr>
            <a:spAutoFit/>
          </a:bodyPr>
          <a:lstStyle>
            <a:defPPr>
              <a:defRPr lang="en-US"/>
            </a:defPPr>
            <a:lvl1pPr>
              <a:defRPr sz="1800">
                <a:latin typeface="Comic Sans MS" pitchFamily="66" charset="0"/>
              </a:defRPr>
            </a:lvl1pPr>
            <a:lvl2pPr marL="742950" indent="-285750">
              <a:defRPr>
                <a:latin typeface="Arial" charset="0"/>
              </a:defRPr>
            </a:lvl2pPr>
            <a:lvl3pPr marL="1143000" indent="-228600">
              <a:defRPr>
                <a:latin typeface="Arial" charset="0"/>
              </a:defRPr>
            </a:lvl3pPr>
            <a:lvl4pPr marL="1600200" indent="-228600">
              <a:defRPr>
                <a:latin typeface="Arial" charset="0"/>
              </a:defRPr>
            </a:lvl4pPr>
            <a:lvl5pPr marL="2057400" indent="-22860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dirty="0"/>
              <a:t>The probability of any one pixel having this value …</a:t>
            </a:r>
          </a:p>
        </p:txBody>
      </p:sp>
      <p:sp>
        <p:nvSpPr>
          <p:cNvPr id="12305" name="Line 17"/>
          <p:cNvSpPr>
            <a:spLocks noChangeShapeType="1"/>
          </p:cNvSpPr>
          <p:nvPr/>
        </p:nvSpPr>
        <p:spPr bwMode="auto">
          <a:xfrm>
            <a:off x="7196138" y="5105400"/>
            <a:ext cx="0" cy="1524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 name="Line 18"/>
          <p:cNvSpPr>
            <a:spLocks noChangeShapeType="1"/>
          </p:cNvSpPr>
          <p:nvPr/>
        </p:nvSpPr>
        <p:spPr bwMode="auto">
          <a:xfrm>
            <a:off x="7196138" y="4183063"/>
            <a:ext cx="0" cy="1524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 name="Oval 15"/>
          <p:cNvSpPr>
            <a:spLocks noChangeArrowheads="1"/>
          </p:cNvSpPr>
          <p:nvPr/>
        </p:nvSpPr>
        <p:spPr bwMode="auto">
          <a:xfrm>
            <a:off x="8153400" y="4495800"/>
            <a:ext cx="381000" cy="381000"/>
          </a:xfrm>
          <a:prstGeom prst="ellipse">
            <a:avLst/>
          </a:prstGeom>
          <a:solidFill>
            <a:srgbClr val="FFFFCC"/>
          </a:solidFill>
          <a:ln w="9525">
            <a:solidFill>
              <a:schemeClr val="tx1"/>
            </a:solidFill>
            <a:round/>
            <a:headEnd/>
            <a:tailEnd/>
          </a:ln>
          <a:effectLst>
            <a:outerShdw blurRad="50800" dist="50800" dir="8100000" algn="tr" rotWithShape="0">
              <a:prstClr val="black">
                <a:alpha val="50000"/>
              </a:prstClr>
            </a:outerShdw>
          </a:effectLst>
        </p:spPr>
        <p:txBody>
          <a:bodyPr wrap="none" anchor="ctr"/>
          <a:lstStyle/>
          <a:p>
            <a:pPr algn="ctr">
              <a:defRPr/>
            </a:pPr>
            <a:r>
              <a:rPr lang="en-US" sz="1800">
                <a:latin typeface="Comic Sans MS" pitchFamily="66" charset="0"/>
              </a:rPr>
              <a:t>1</a:t>
            </a:r>
          </a:p>
        </p:txBody>
      </p:sp>
      <p:sp>
        <p:nvSpPr>
          <p:cNvPr id="5" name="Date Placeholder 4"/>
          <p:cNvSpPr>
            <a:spLocks noGrp="1"/>
          </p:cNvSpPr>
          <p:nvPr>
            <p:ph type="dt" sz="half" idx="2"/>
          </p:nvPr>
        </p:nvSpPr>
        <p:spPr/>
        <p:txBody>
          <a:bodyPr/>
          <a:lstStyle/>
          <a:p>
            <a:pPr>
              <a:defRPr/>
            </a:pPr>
            <a:r>
              <a:rPr lang="en-US" smtClean="0"/>
              <a:t>10 November 2016</a:t>
            </a:r>
            <a:endParaRPr lang="en-US" dirty="0"/>
          </a:p>
        </p:txBody>
      </p:sp>
      <p:sp>
        <p:nvSpPr>
          <p:cNvPr id="6" name="Footer Placeholder 5"/>
          <p:cNvSpPr>
            <a:spLocks noGrp="1"/>
          </p:cNvSpPr>
          <p:nvPr>
            <p:ph type="ftr" sz="quarter" idx="3"/>
          </p:nvPr>
        </p:nvSpPr>
        <p:spPr/>
        <p:txBody>
          <a:bodyPr/>
          <a:lstStyle/>
          <a:p>
            <a:pPr>
              <a:defRPr/>
            </a:pPr>
            <a:r>
              <a:rPr lang="en-US" smtClean="0"/>
              <a:t>1999-2016 by Richard Alan Peters II</a:t>
            </a:r>
            <a:endParaRPr lang="en-US"/>
          </a:p>
        </p:txBody>
      </p:sp>
      <p:sp>
        <p:nvSpPr>
          <p:cNvPr id="7" name="Slide Number Placeholder 6"/>
          <p:cNvSpPr>
            <a:spLocks noGrp="1"/>
          </p:cNvSpPr>
          <p:nvPr>
            <p:ph type="sldNum" sz="quarter" idx="4"/>
          </p:nvPr>
        </p:nvSpPr>
        <p:spPr/>
        <p:txBody>
          <a:bodyPr/>
          <a:lstStyle/>
          <a:p>
            <a:pPr>
              <a:defRPr/>
            </a:pPr>
            <a:fld id="{9302CFF2-4115-47FF-9FC4-5205358A9ACF}" type="slidenum">
              <a:rPr lang="en-US" smtClean="0"/>
              <a:pPr>
                <a:defRPr/>
              </a:pPr>
              <a:t>11</a:t>
            </a:fld>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2"/>
          <p:cNvSpPr>
            <a:spLocks noGrp="1" noChangeArrowheads="1"/>
          </p:cNvSpPr>
          <p:nvPr>
            <p:ph type="title"/>
          </p:nvPr>
        </p:nvSpPr>
        <p:spPr>
          <a:xfrm>
            <a:off x="381000" y="990600"/>
            <a:ext cx="7772400" cy="641350"/>
          </a:xfrm>
          <a:noFill/>
        </p:spPr>
        <p:txBody>
          <a:bodyPr>
            <a:spAutoFit/>
          </a:bodyPr>
          <a:lstStyle/>
          <a:p>
            <a:r>
              <a:rPr lang="en-US" altLang="en-US" smtClean="0"/>
              <a:t>Autocorrelation of an Image</a:t>
            </a:r>
          </a:p>
        </p:txBody>
      </p:sp>
      <p:graphicFrame>
        <p:nvGraphicFramePr>
          <p:cNvPr id="13318" name="Object 6"/>
          <p:cNvGraphicFramePr>
            <a:graphicFrameLocks noChangeAspect="1"/>
          </p:cNvGraphicFramePr>
          <p:nvPr>
            <p:extLst>
              <p:ext uri="{D42A27DB-BD31-4B8C-83A1-F6EECF244321}">
                <p14:modId xmlns:p14="http://schemas.microsoft.com/office/powerpoint/2010/main" val="4103942024"/>
              </p:ext>
            </p:extLst>
          </p:nvPr>
        </p:nvGraphicFramePr>
        <p:xfrm>
          <a:off x="588963" y="3006725"/>
          <a:ext cx="5486400" cy="3100388"/>
        </p:xfrm>
        <a:graphic>
          <a:graphicData uri="http://schemas.openxmlformats.org/presentationml/2006/ole">
            <mc:AlternateContent xmlns:mc="http://schemas.openxmlformats.org/markup-compatibility/2006">
              <mc:Choice xmlns:v="urn:schemas-microsoft-com:vml" Requires="v">
                <p:oleObj spid="_x0000_s13387" name="Equation" r:id="rId3" imgW="3276360" imgH="1854000" progId="Equation.DSMT4">
                  <p:embed/>
                </p:oleObj>
              </mc:Choice>
              <mc:Fallback>
                <p:oleObj name="Equation" r:id="rId3" imgW="3276360" imgH="1854000" progId="Equation.DSMT4">
                  <p:embed/>
                  <p:pic>
                    <p:nvPicPr>
                      <p:cNvPr id="0" name="Object 6"/>
                      <p:cNvPicPr>
                        <a:picLocks noChangeAspect="1" noChangeArrowheads="1"/>
                      </p:cNvPicPr>
                      <p:nvPr/>
                    </p:nvPicPr>
                    <p:blipFill>
                      <a:blip r:embed="rId4"/>
                      <a:srcRect/>
                      <a:stretch>
                        <a:fillRect/>
                      </a:stretch>
                    </p:blipFill>
                    <p:spPr bwMode="auto">
                      <a:xfrm>
                        <a:off x="588963" y="3006725"/>
                        <a:ext cx="5486400" cy="3100388"/>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3319" name="Group 11"/>
          <p:cNvGrpSpPr>
            <a:grpSpLocks/>
          </p:cNvGrpSpPr>
          <p:nvPr/>
        </p:nvGrpSpPr>
        <p:grpSpPr bwMode="auto">
          <a:xfrm>
            <a:off x="381000" y="1660525"/>
            <a:ext cx="8534400" cy="1311275"/>
            <a:chOff x="240" y="1184"/>
            <a:chExt cx="5376" cy="826"/>
          </a:xfrm>
        </p:grpSpPr>
        <p:sp>
          <p:nvSpPr>
            <p:cNvPr id="13321" name="Text Box 7"/>
            <p:cNvSpPr txBox="1">
              <a:spLocks noChangeArrowheads="1"/>
            </p:cNvSpPr>
            <p:nvPr/>
          </p:nvSpPr>
          <p:spPr bwMode="auto">
            <a:xfrm>
              <a:off x="240" y="1184"/>
              <a:ext cx="5376" cy="82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latin typeface="Times New Roman" panose="02020603050405020304" pitchFamily="18" charset="0"/>
                </a:rPr>
                <a:t>Let the support of </a:t>
              </a:r>
              <a:r>
                <a:rPr lang="en-US" altLang="en-US" sz="2000" b="1">
                  <a:latin typeface="Times New Roman" panose="02020603050405020304" pitchFamily="18" charset="0"/>
                </a:rPr>
                <a:t>I</a:t>
              </a:r>
              <a:r>
                <a:rPr lang="en-US" altLang="en-US" sz="2000">
                  <a:latin typeface="Times New Roman" panose="02020603050405020304" pitchFamily="18" charset="0"/>
                </a:rPr>
                <a:t> be a torus.  (</a:t>
              </a:r>
              <a:r>
                <a:rPr lang="en-US" altLang="en-US" sz="2000" b="1">
                  <a:latin typeface="Times New Roman" panose="02020603050405020304" pitchFamily="18" charset="0"/>
                </a:rPr>
                <a:t>I </a:t>
              </a:r>
              <a:r>
                <a:rPr lang="en-US" altLang="en-US" sz="2000">
                  <a:latin typeface="Times New Roman" panose="02020603050405020304" pitchFamily="18" charset="0"/>
                </a:rPr>
                <a:t>is defined on a torus </a:t>
              </a:r>
              <a:r>
                <a:rPr lang="en-US" altLang="en-US" sz="2000" i="1">
                  <a:latin typeface="Times New Roman" panose="02020603050405020304" pitchFamily="18" charset="0"/>
                </a:rPr>
                <a:t>a la</a:t>
              </a:r>
              <a:r>
                <a:rPr lang="en-US" altLang="en-US" sz="2000">
                  <a:latin typeface="Times New Roman" panose="02020603050405020304" pitchFamily="18" charset="0"/>
                </a:rPr>
                <a:t> the Fourier transform.)</a:t>
              </a:r>
            </a:p>
            <a:p>
              <a:r>
                <a:rPr lang="en-US" altLang="en-US" sz="2000">
                  <a:latin typeface="Times New Roman" panose="02020603050405020304" pitchFamily="18" charset="0"/>
                </a:rPr>
                <a:t>Let    be </a:t>
              </a:r>
              <a:r>
                <a:rPr lang="en-US" altLang="en-US" sz="2000" b="1">
                  <a:latin typeface="Times New Roman" panose="02020603050405020304" pitchFamily="18" charset="0"/>
                </a:rPr>
                <a:t>I</a:t>
              </a:r>
              <a:r>
                <a:rPr lang="en-US" altLang="en-US" sz="2000">
                  <a:latin typeface="Times New Roman" panose="02020603050405020304" pitchFamily="18" charset="0"/>
                </a:rPr>
                <a:t> minus the mean value of </a:t>
              </a:r>
              <a:r>
                <a:rPr lang="en-US" altLang="en-US" sz="2000" b="1">
                  <a:latin typeface="Times New Roman" panose="02020603050405020304" pitchFamily="18" charset="0"/>
                </a:rPr>
                <a:t>I</a:t>
              </a:r>
              <a:r>
                <a:rPr lang="en-US" altLang="en-US" sz="2000">
                  <a:latin typeface="Times New Roman" panose="02020603050405020304" pitchFamily="18" charset="0"/>
                </a:rPr>
                <a:t>.  Make a copy of   .  Shift the copy by (</a:t>
              </a:r>
              <a:r>
                <a:rPr lang="en-US" altLang="en-US" sz="2000">
                  <a:latin typeface="Symbol" panose="05050102010706020507" pitchFamily="18" charset="2"/>
                </a:rPr>
                <a:t>r,c</a:t>
              </a:r>
              <a:r>
                <a:rPr lang="en-US" altLang="en-US" sz="2000">
                  <a:latin typeface="Times New Roman" panose="02020603050405020304" pitchFamily="18" charset="0"/>
                </a:rPr>
                <a:t>) on the torus.  Pixel-wise multiply the shifted version by the original and sum the products.</a:t>
              </a:r>
              <a:endParaRPr lang="en-US" altLang="en-US" sz="2000" i="1">
                <a:latin typeface="Times New Roman" panose="02020603050405020304" pitchFamily="18" charset="0"/>
              </a:endParaRPr>
            </a:p>
          </p:txBody>
        </p:sp>
        <p:graphicFrame>
          <p:nvGraphicFramePr>
            <p:cNvPr id="13322" name="Object 10"/>
            <p:cNvGraphicFramePr>
              <a:graphicFrameLocks noChangeAspect="1"/>
            </p:cNvGraphicFramePr>
            <p:nvPr/>
          </p:nvGraphicFramePr>
          <p:xfrm>
            <a:off x="534" y="1379"/>
            <a:ext cx="124" cy="206"/>
          </p:xfrm>
          <a:graphic>
            <a:graphicData uri="http://schemas.openxmlformats.org/presentationml/2006/ole">
              <mc:AlternateContent xmlns:mc="http://schemas.openxmlformats.org/markup-compatibility/2006">
                <mc:Choice xmlns:v="urn:schemas-microsoft-com:vml" Requires="v">
                  <p:oleObj spid="_x0000_s13388" name="Equation" r:id="rId5" imgW="114120" imgH="190440" progId="Equation.DSMT4">
                    <p:embed/>
                  </p:oleObj>
                </mc:Choice>
                <mc:Fallback>
                  <p:oleObj name="Equation" r:id="rId5" imgW="114120" imgH="190440" progId="Equation.DSMT4">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4" y="1379"/>
                          <a:ext cx="124"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23" name="Object 10"/>
            <p:cNvGraphicFramePr>
              <a:graphicFrameLocks noChangeAspect="1"/>
            </p:cNvGraphicFramePr>
            <p:nvPr/>
          </p:nvGraphicFramePr>
          <p:xfrm>
            <a:off x="3794" y="1379"/>
            <a:ext cx="124" cy="206"/>
          </p:xfrm>
          <a:graphic>
            <a:graphicData uri="http://schemas.openxmlformats.org/presentationml/2006/ole">
              <mc:AlternateContent xmlns:mc="http://schemas.openxmlformats.org/markup-compatibility/2006">
                <mc:Choice xmlns:v="urn:schemas-microsoft-com:vml" Requires="v">
                  <p:oleObj spid="_x0000_s13389" name="Equation" r:id="rId7" imgW="114120" imgH="190440" progId="Equation.DSMT4">
                    <p:embed/>
                  </p:oleObj>
                </mc:Choice>
                <mc:Fallback>
                  <p:oleObj name="Equation" r:id="rId7" imgW="114120" imgH="190440" progId="Equation.DSMT4">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4" y="1379"/>
                          <a:ext cx="124"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3320" name="Text Box 12"/>
          <p:cNvSpPr txBox="1">
            <a:spLocks noChangeArrowheads="1"/>
          </p:cNvSpPr>
          <p:nvPr/>
        </p:nvSpPr>
        <p:spPr bwMode="auto">
          <a:xfrm>
            <a:off x="5181600" y="4114800"/>
            <a:ext cx="3552825" cy="1190625"/>
          </a:xfrm>
          <a:prstGeom prst="rect">
            <a:avLst/>
          </a:prstGeom>
          <a:solidFill>
            <a:srgbClr val="FFFFCC"/>
          </a:solidFill>
          <a:ln>
            <a:noFill/>
          </a:ln>
          <a:effectLst>
            <a:outerShdw blurRad="38100" dist="50800" dir="13500000" algn="ctr" rotWithShape="0">
              <a:schemeClr val="tx1">
                <a:alpha val="50000"/>
              </a:schemeClr>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defRPr/>
            </a:pPr>
            <a:r>
              <a:rPr lang="en-US" sz="1800" b="1" dirty="0" smtClean="0">
                <a:latin typeface="Comic Sans MS" pitchFamily="66" charset="0"/>
              </a:rPr>
              <a:t>A</a:t>
            </a:r>
            <a:r>
              <a:rPr lang="en-US" sz="1800" b="1" baseline="-25000" dirty="0" smtClean="0">
                <a:latin typeface="Comic Sans MS" pitchFamily="66" charset="0"/>
              </a:rPr>
              <a:t>I</a:t>
            </a:r>
            <a:r>
              <a:rPr lang="en-US" sz="1800" dirty="0" smtClean="0">
                <a:latin typeface="Comic Sans MS" pitchFamily="66" charset="0"/>
              </a:rPr>
              <a:t>(</a:t>
            </a:r>
            <a:r>
              <a:rPr lang="el-GR" sz="1800" dirty="0" smtClean="0">
                <a:latin typeface="Comic Sans MS" pitchFamily="66" charset="0"/>
              </a:rPr>
              <a:t>ρ</a:t>
            </a:r>
            <a:r>
              <a:rPr lang="en-US" sz="1800" dirty="0" smtClean="0">
                <a:latin typeface="Comic Sans MS" pitchFamily="66" charset="0"/>
              </a:rPr>
              <a:t>,</a:t>
            </a:r>
            <a:r>
              <a:rPr lang="el-GR" sz="1800" dirty="0" smtClean="0">
                <a:latin typeface="Comic Sans MS" pitchFamily="66" charset="0"/>
              </a:rPr>
              <a:t>χ</a:t>
            </a:r>
            <a:r>
              <a:rPr lang="en-US" sz="1800" dirty="0" smtClean="0">
                <a:latin typeface="Comic Sans MS" pitchFamily="66" charset="0"/>
              </a:rPr>
              <a:t>), the autocorrelation of </a:t>
            </a:r>
            <a:r>
              <a:rPr lang="en-US" sz="1800" b="1" dirty="0" smtClean="0">
                <a:latin typeface="Comic Sans MS" pitchFamily="66" charset="0"/>
              </a:rPr>
              <a:t>I</a:t>
            </a:r>
            <a:r>
              <a:rPr lang="en-US" sz="1800" dirty="0" smtClean="0">
                <a:latin typeface="Comic Sans MS" pitchFamily="66" charset="0"/>
              </a:rPr>
              <a:t> at offset (</a:t>
            </a:r>
            <a:r>
              <a:rPr lang="el-GR" sz="1800" dirty="0" smtClean="0">
                <a:latin typeface="Comic Sans MS" pitchFamily="66" charset="0"/>
              </a:rPr>
              <a:t>ρ</a:t>
            </a:r>
            <a:r>
              <a:rPr lang="en-US" sz="1800" dirty="0" smtClean="0">
                <a:latin typeface="Comic Sans MS" pitchFamily="66" charset="0"/>
              </a:rPr>
              <a:t>,</a:t>
            </a:r>
            <a:r>
              <a:rPr lang="el-GR" sz="1800" dirty="0" smtClean="0">
                <a:latin typeface="Comic Sans MS" pitchFamily="66" charset="0"/>
              </a:rPr>
              <a:t>χ</a:t>
            </a:r>
            <a:r>
              <a:rPr lang="en-US" sz="1800" dirty="0" smtClean="0">
                <a:latin typeface="Comic Sans MS" pitchFamily="66" charset="0"/>
              </a:rPr>
              <a:t>), is a measure of the similarity of </a:t>
            </a:r>
            <a:r>
              <a:rPr lang="en-US" sz="1800" b="1" dirty="0" smtClean="0">
                <a:latin typeface="Comic Sans MS" pitchFamily="66" charset="0"/>
              </a:rPr>
              <a:t>I</a:t>
            </a:r>
            <a:r>
              <a:rPr lang="en-US" sz="1800" dirty="0" smtClean="0">
                <a:latin typeface="Comic Sans MS" pitchFamily="66" charset="0"/>
              </a:rPr>
              <a:t> to itself when shifted by (</a:t>
            </a:r>
            <a:r>
              <a:rPr lang="el-GR" sz="1800" dirty="0" smtClean="0">
                <a:latin typeface="Comic Sans MS" pitchFamily="66" charset="0"/>
              </a:rPr>
              <a:t>ρ</a:t>
            </a:r>
            <a:r>
              <a:rPr lang="en-US" sz="1800" dirty="0" smtClean="0">
                <a:latin typeface="Comic Sans MS" pitchFamily="66" charset="0"/>
              </a:rPr>
              <a:t>,</a:t>
            </a:r>
            <a:r>
              <a:rPr lang="el-GR" sz="1800" dirty="0" smtClean="0">
                <a:latin typeface="Comic Sans MS" pitchFamily="66" charset="0"/>
              </a:rPr>
              <a:t>χ</a:t>
            </a:r>
            <a:r>
              <a:rPr lang="en-US" sz="1800" dirty="0" smtClean="0">
                <a:latin typeface="Comic Sans MS" pitchFamily="66" charset="0"/>
              </a:rPr>
              <a:t>).</a:t>
            </a:r>
          </a:p>
        </p:txBody>
      </p:sp>
      <p:sp>
        <p:nvSpPr>
          <p:cNvPr id="2" name="Date Placeholder 1"/>
          <p:cNvSpPr>
            <a:spLocks noGrp="1"/>
          </p:cNvSpPr>
          <p:nvPr>
            <p:ph type="dt" sz="half" idx="2"/>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12</a:t>
            </a:fld>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1" name="Picture 8" descr="noise_ac_plot"/>
          <p:cNvPicPr>
            <a:picLocks noChangeAspect="1" noChangeArrowheads="1"/>
          </p:cNvPicPr>
          <p:nvPr/>
        </p:nvPicPr>
        <p:blipFill>
          <a:blip r:embed="rId3">
            <a:extLst>
              <a:ext uri="{28A0092B-C50C-407E-A947-70E740481C1C}">
                <a14:useLocalDpi xmlns:a14="http://schemas.microsoft.com/office/drawing/2010/main" val="0"/>
              </a:ext>
            </a:extLst>
          </a:blip>
          <a:srcRect l="6844" r="9126"/>
          <a:stretch>
            <a:fillRect/>
          </a:stretch>
        </p:blipFill>
        <p:spPr bwMode="auto">
          <a:xfrm>
            <a:off x="4572000" y="1981200"/>
            <a:ext cx="409416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2" name="Picture 9" descr="noise_logps_plot"/>
          <p:cNvPicPr>
            <a:picLocks noChangeAspect="1" noChangeArrowheads="1"/>
          </p:cNvPicPr>
          <p:nvPr/>
        </p:nvPicPr>
        <p:blipFill>
          <a:blip r:embed="rId4">
            <a:extLst>
              <a:ext uri="{28A0092B-C50C-407E-A947-70E740481C1C}">
                <a14:useLocalDpi xmlns:a14="http://schemas.microsoft.com/office/drawing/2010/main" val="0"/>
              </a:ext>
            </a:extLst>
          </a:blip>
          <a:srcRect l="6844" r="6844"/>
          <a:stretch>
            <a:fillRect/>
          </a:stretch>
        </p:blipFill>
        <p:spPr bwMode="auto">
          <a:xfrm>
            <a:off x="228600" y="1982788"/>
            <a:ext cx="4205288" cy="365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3" name="Rectangle 2"/>
          <p:cNvSpPr>
            <a:spLocks noGrp="1" noChangeArrowheads="1"/>
          </p:cNvSpPr>
          <p:nvPr>
            <p:ph type="title"/>
          </p:nvPr>
        </p:nvSpPr>
        <p:spPr>
          <a:xfrm>
            <a:off x="381000" y="990600"/>
            <a:ext cx="8382000" cy="579438"/>
          </a:xfrm>
          <a:noFill/>
        </p:spPr>
        <p:txBody>
          <a:bodyPr>
            <a:spAutoFit/>
          </a:bodyPr>
          <a:lstStyle/>
          <a:p>
            <a:pPr algn="ctr"/>
            <a:r>
              <a:rPr lang="en-US" altLang="en-US" sz="3200" smtClean="0"/>
              <a:t>Power Spectrum &amp; Autocorrelation of IID Noise</a:t>
            </a:r>
          </a:p>
        </p:txBody>
      </p:sp>
      <p:graphicFrame>
        <p:nvGraphicFramePr>
          <p:cNvPr id="14344" name="Object 5"/>
          <p:cNvGraphicFramePr>
            <a:graphicFrameLocks noChangeAspect="1"/>
          </p:cNvGraphicFramePr>
          <p:nvPr>
            <p:extLst>
              <p:ext uri="{D42A27DB-BD31-4B8C-83A1-F6EECF244321}">
                <p14:modId xmlns:p14="http://schemas.microsoft.com/office/powerpoint/2010/main" val="2953733804"/>
              </p:ext>
            </p:extLst>
          </p:nvPr>
        </p:nvGraphicFramePr>
        <p:xfrm>
          <a:off x="1336675" y="5483225"/>
          <a:ext cx="1989138" cy="563563"/>
        </p:xfrm>
        <a:graphic>
          <a:graphicData uri="http://schemas.openxmlformats.org/presentationml/2006/ole">
            <mc:AlternateContent xmlns:mc="http://schemas.openxmlformats.org/markup-compatibility/2006">
              <mc:Choice xmlns:v="urn:schemas-microsoft-com:vml" Requires="v">
                <p:oleObj spid="_x0000_s14397" name="Equation" r:id="rId5" imgW="990360" imgH="279360" progId="Equation.DSMT4">
                  <p:embed/>
                </p:oleObj>
              </mc:Choice>
              <mc:Fallback>
                <p:oleObj name="Equation" r:id="rId5" imgW="990360" imgH="279360" progId="Equation.DSMT4">
                  <p:embed/>
                  <p:pic>
                    <p:nvPicPr>
                      <p:cNvPr id="0" name="Object 5"/>
                      <p:cNvPicPr>
                        <a:picLocks noChangeAspect="1" noChangeArrowheads="1"/>
                      </p:cNvPicPr>
                      <p:nvPr/>
                    </p:nvPicPr>
                    <p:blipFill>
                      <a:blip r:embed="rId6"/>
                      <a:srcRect/>
                      <a:stretch>
                        <a:fillRect/>
                      </a:stretch>
                    </p:blipFill>
                    <p:spPr bwMode="auto">
                      <a:xfrm>
                        <a:off x="1336675" y="5483225"/>
                        <a:ext cx="1989138" cy="563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45" name="Text Box 10"/>
          <p:cNvSpPr txBox="1">
            <a:spLocks noChangeArrowheads="1"/>
          </p:cNvSpPr>
          <p:nvPr/>
        </p:nvSpPr>
        <p:spPr bwMode="auto">
          <a:xfrm>
            <a:off x="533400" y="2286000"/>
            <a:ext cx="1873250" cy="366713"/>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800">
                <a:solidFill>
                  <a:srgbClr val="0000FF"/>
                </a:solidFill>
              </a:rPr>
              <a:t>Power Spectrum</a:t>
            </a:r>
          </a:p>
        </p:txBody>
      </p:sp>
      <p:sp>
        <p:nvSpPr>
          <p:cNvPr id="14346" name="Text Box 11"/>
          <p:cNvSpPr txBox="1">
            <a:spLocks noChangeArrowheads="1"/>
          </p:cNvSpPr>
          <p:nvPr/>
        </p:nvSpPr>
        <p:spPr bwMode="auto">
          <a:xfrm>
            <a:off x="4876800" y="2286000"/>
            <a:ext cx="1720850" cy="366713"/>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800">
                <a:solidFill>
                  <a:srgbClr val="0000FF"/>
                </a:solidFill>
              </a:rPr>
              <a:t>Autocorrelation</a:t>
            </a:r>
          </a:p>
        </p:txBody>
      </p:sp>
      <p:sp>
        <p:nvSpPr>
          <p:cNvPr id="14347" name="Rectangle 15"/>
          <p:cNvSpPr>
            <a:spLocks noChangeArrowheads="1"/>
          </p:cNvSpPr>
          <p:nvPr/>
        </p:nvSpPr>
        <p:spPr bwMode="auto">
          <a:xfrm>
            <a:off x="609600" y="5257800"/>
            <a:ext cx="8153400" cy="152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a:p>
        </p:txBody>
      </p:sp>
      <p:sp>
        <p:nvSpPr>
          <p:cNvPr id="14348" name="Text Box 16"/>
          <p:cNvSpPr txBox="1">
            <a:spLocks noChangeArrowheads="1"/>
          </p:cNvSpPr>
          <p:nvPr/>
        </p:nvSpPr>
        <p:spPr bwMode="auto">
          <a:xfrm>
            <a:off x="6645275" y="5197475"/>
            <a:ext cx="247650" cy="2444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1000">
                <a:latin typeface="Times New Roman" panose="02020603050405020304" pitchFamily="18" charset="0"/>
              </a:rPr>
              <a:t>0</a:t>
            </a:r>
          </a:p>
        </p:txBody>
      </p:sp>
      <p:sp>
        <p:nvSpPr>
          <p:cNvPr id="14349" name="Text Box 17"/>
          <p:cNvSpPr txBox="1">
            <a:spLocks noChangeArrowheads="1"/>
          </p:cNvSpPr>
          <p:nvPr/>
        </p:nvSpPr>
        <p:spPr bwMode="auto">
          <a:xfrm>
            <a:off x="8458200" y="5197475"/>
            <a:ext cx="366713" cy="2444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1000">
                <a:latin typeface="Times New Roman" panose="02020603050405020304" pitchFamily="18" charset="0"/>
              </a:rPr>
              <a:t>C/2</a:t>
            </a:r>
          </a:p>
        </p:txBody>
      </p:sp>
      <p:sp>
        <p:nvSpPr>
          <p:cNvPr id="14350" name="Text Box 20"/>
          <p:cNvSpPr txBox="1">
            <a:spLocks noChangeArrowheads="1"/>
          </p:cNvSpPr>
          <p:nvPr/>
        </p:nvSpPr>
        <p:spPr bwMode="auto">
          <a:xfrm>
            <a:off x="4672013" y="5197475"/>
            <a:ext cx="409575" cy="2444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1000">
                <a:latin typeface="Times New Roman" panose="02020603050405020304" pitchFamily="18" charset="0"/>
              </a:rPr>
              <a:t>-C/2</a:t>
            </a:r>
          </a:p>
        </p:txBody>
      </p:sp>
      <p:sp>
        <p:nvSpPr>
          <p:cNvPr id="14351" name="Text Box 21"/>
          <p:cNvSpPr txBox="1">
            <a:spLocks noChangeArrowheads="1"/>
          </p:cNvSpPr>
          <p:nvPr/>
        </p:nvSpPr>
        <p:spPr bwMode="auto">
          <a:xfrm>
            <a:off x="7924800" y="2362200"/>
            <a:ext cx="622300" cy="3460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600">
                <a:latin typeface="Times New Roman" panose="02020603050405020304" pitchFamily="18" charset="0"/>
                <a:sym typeface="Symbol" panose="05050102010706020507" pitchFamily="18" charset="2"/>
              </a:rPr>
              <a:t> = 0</a:t>
            </a:r>
          </a:p>
        </p:txBody>
      </p:sp>
      <p:sp>
        <p:nvSpPr>
          <p:cNvPr id="14352" name="Text Box 22"/>
          <p:cNvSpPr txBox="1">
            <a:spLocks noChangeArrowheads="1"/>
          </p:cNvSpPr>
          <p:nvPr/>
        </p:nvSpPr>
        <p:spPr bwMode="auto">
          <a:xfrm>
            <a:off x="8305800" y="4916488"/>
            <a:ext cx="295275" cy="336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600">
                <a:latin typeface="Symbol" panose="05050102010706020507" pitchFamily="18" charset="2"/>
                <a:sym typeface="Symbol" panose="05050102010706020507" pitchFamily="18" charset="2"/>
              </a:rPr>
              <a:t>c</a:t>
            </a:r>
          </a:p>
        </p:txBody>
      </p:sp>
      <p:sp>
        <p:nvSpPr>
          <p:cNvPr id="14354" name="Text Box 23"/>
          <p:cNvSpPr txBox="1">
            <a:spLocks noChangeArrowheads="1"/>
          </p:cNvSpPr>
          <p:nvPr/>
        </p:nvSpPr>
        <p:spPr bwMode="auto">
          <a:xfrm>
            <a:off x="1066800" y="3276600"/>
            <a:ext cx="2638425" cy="915988"/>
          </a:xfrm>
          <a:prstGeom prst="rect">
            <a:avLst/>
          </a:prstGeom>
          <a:solidFill>
            <a:srgbClr val="FFFFCC"/>
          </a:solidFill>
          <a:ln>
            <a:noFill/>
          </a:ln>
          <a:effectLst>
            <a:outerShdw blurRad="38100" dist="50800" dir="2700000" algn="ctr" rotWithShape="0">
              <a:schemeClr val="tx1">
                <a:alpha val="50000"/>
              </a:schemeClr>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defRPr/>
            </a:pPr>
            <a:r>
              <a:rPr lang="en-US" sz="1800" smtClean="0">
                <a:latin typeface="Comic Sans MS" pitchFamily="66" charset="0"/>
              </a:rPr>
              <a:t>The autocorrelation is the inverse FT of the power spectrum.</a:t>
            </a:r>
          </a:p>
        </p:txBody>
      </p:sp>
      <p:graphicFrame>
        <p:nvGraphicFramePr>
          <p:cNvPr id="2" name="Object 1"/>
          <p:cNvGraphicFramePr>
            <a:graphicFrameLocks noChangeAspect="1"/>
          </p:cNvGraphicFramePr>
          <p:nvPr>
            <p:extLst>
              <p:ext uri="{D42A27DB-BD31-4B8C-83A1-F6EECF244321}">
                <p14:modId xmlns:p14="http://schemas.microsoft.com/office/powerpoint/2010/main" val="283799809"/>
              </p:ext>
            </p:extLst>
          </p:nvPr>
        </p:nvGraphicFramePr>
        <p:xfrm>
          <a:off x="4978400" y="5397500"/>
          <a:ext cx="3581400" cy="736600"/>
        </p:xfrm>
        <a:graphic>
          <a:graphicData uri="http://schemas.openxmlformats.org/presentationml/2006/ole">
            <mc:AlternateContent xmlns:mc="http://schemas.openxmlformats.org/markup-compatibility/2006">
              <mc:Choice xmlns:v="urn:schemas-microsoft-com:vml" Requires="v">
                <p:oleObj spid="_x0000_s14398" name="Equation" r:id="rId7" imgW="1790640" imgH="368280" progId="Equation.DSMT4">
                  <p:embed/>
                </p:oleObj>
              </mc:Choice>
              <mc:Fallback>
                <p:oleObj name="Equation" r:id="rId7" imgW="1790640" imgH="368280" progId="Equation.DSMT4">
                  <p:embed/>
                  <p:pic>
                    <p:nvPicPr>
                      <p:cNvPr id="0" name="Object 1"/>
                      <p:cNvPicPr>
                        <a:picLocks noChangeAspect="1" noChangeArrowheads="1"/>
                      </p:cNvPicPr>
                      <p:nvPr/>
                    </p:nvPicPr>
                    <p:blipFill>
                      <a:blip r:embed="rId8"/>
                      <a:srcRect/>
                      <a:stretch>
                        <a:fillRect/>
                      </a:stretch>
                    </p:blipFill>
                    <p:spPr bwMode="auto">
                      <a:xfrm>
                        <a:off x="4978400" y="5397500"/>
                        <a:ext cx="35814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Date Placeholder 2"/>
          <p:cNvSpPr>
            <a:spLocks noGrp="1"/>
          </p:cNvSpPr>
          <p:nvPr>
            <p:ph type="dt" sz="half" idx="2"/>
          </p:nvPr>
        </p:nvSpPr>
        <p:spPr/>
        <p:txBody>
          <a:bodyPr/>
          <a:lstStyle/>
          <a:p>
            <a:pPr>
              <a:defRPr/>
            </a:pPr>
            <a:r>
              <a:rPr lang="en-US" smtClean="0"/>
              <a:t>10 November 2016</a:t>
            </a:r>
            <a:endParaRPr lang="en-US" dirty="0"/>
          </a:p>
        </p:txBody>
      </p:sp>
      <p:sp>
        <p:nvSpPr>
          <p:cNvPr id="4" name="Footer Placeholder 3"/>
          <p:cNvSpPr>
            <a:spLocks noGrp="1"/>
          </p:cNvSpPr>
          <p:nvPr>
            <p:ph type="ftr" sz="quarter" idx="3"/>
          </p:nvPr>
        </p:nvSpPr>
        <p:spPr/>
        <p:txBody>
          <a:bodyPr/>
          <a:lstStyle/>
          <a:p>
            <a:pPr>
              <a:defRPr/>
            </a:pPr>
            <a:r>
              <a:rPr lang="en-US" smtClean="0"/>
              <a:t>1999-2016 by Richard Alan Peters II</a:t>
            </a:r>
            <a:endParaRPr lang="en-US"/>
          </a:p>
        </p:txBody>
      </p:sp>
      <p:sp>
        <p:nvSpPr>
          <p:cNvPr id="5" name="Slide Number Placeholder 4"/>
          <p:cNvSpPr>
            <a:spLocks noGrp="1"/>
          </p:cNvSpPr>
          <p:nvPr>
            <p:ph type="sldNum" sz="quarter" idx="4"/>
          </p:nvPr>
        </p:nvSpPr>
        <p:spPr/>
        <p:txBody>
          <a:bodyPr/>
          <a:lstStyle/>
          <a:p>
            <a:pPr>
              <a:defRPr/>
            </a:pPr>
            <a:fld id="{9302CFF2-4115-47FF-9FC4-5205358A9ACF}" type="slidenum">
              <a:rPr lang="en-US" smtClean="0"/>
              <a:pPr>
                <a:defRPr/>
              </a:pPr>
              <a:t>13</a:t>
            </a:fld>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5" name="Picture 12" descr="noise_logps_plot"/>
          <p:cNvPicPr>
            <a:picLocks noChangeAspect="1" noChangeArrowheads="1"/>
          </p:cNvPicPr>
          <p:nvPr/>
        </p:nvPicPr>
        <p:blipFill>
          <a:blip r:embed="rId3">
            <a:extLst>
              <a:ext uri="{28A0092B-C50C-407E-A947-70E740481C1C}">
                <a14:useLocalDpi xmlns:a14="http://schemas.microsoft.com/office/drawing/2010/main" val="0"/>
              </a:ext>
            </a:extLst>
          </a:blip>
          <a:srcRect l="6844" r="6844"/>
          <a:stretch>
            <a:fillRect/>
          </a:stretch>
        </p:blipFill>
        <p:spPr bwMode="auto">
          <a:xfrm>
            <a:off x="228600" y="1982788"/>
            <a:ext cx="4205288" cy="365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Picture 2" descr="noise_ac_plot"/>
          <p:cNvPicPr>
            <a:picLocks noChangeAspect="1" noChangeArrowheads="1"/>
          </p:cNvPicPr>
          <p:nvPr/>
        </p:nvPicPr>
        <p:blipFill>
          <a:blip r:embed="rId4">
            <a:extLst>
              <a:ext uri="{28A0092B-C50C-407E-A947-70E740481C1C}">
                <a14:useLocalDpi xmlns:a14="http://schemas.microsoft.com/office/drawing/2010/main" val="0"/>
              </a:ext>
            </a:extLst>
          </a:blip>
          <a:srcRect l="6844" r="9126"/>
          <a:stretch>
            <a:fillRect/>
          </a:stretch>
        </p:blipFill>
        <p:spPr bwMode="auto">
          <a:xfrm>
            <a:off x="4572000" y="1981200"/>
            <a:ext cx="409416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Picture 3" descr="noise_logps_plot"/>
          <p:cNvPicPr>
            <a:picLocks noChangeAspect="1" noChangeArrowheads="1"/>
          </p:cNvPicPr>
          <p:nvPr/>
        </p:nvPicPr>
        <p:blipFill>
          <a:blip r:embed="rId3">
            <a:extLst>
              <a:ext uri="{28A0092B-C50C-407E-A947-70E740481C1C}">
                <a14:useLocalDpi xmlns:a14="http://schemas.microsoft.com/office/drawing/2010/main" val="0"/>
              </a:ext>
            </a:extLst>
          </a:blip>
          <a:srcRect l="6844" r="6844"/>
          <a:stretch>
            <a:fillRect/>
          </a:stretch>
        </p:blipFill>
        <p:spPr bwMode="auto">
          <a:xfrm>
            <a:off x="228600" y="1982788"/>
            <a:ext cx="4205288" cy="365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8" name="Rectangle 4"/>
          <p:cNvSpPr>
            <a:spLocks noGrp="1" noChangeArrowheads="1"/>
          </p:cNvSpPr>
          <p:nvPr>
            <p:ph type="title"/>
          </p:nvPr>
        </p:nvSpPr>
        <p:spPr>
          <a:xfrm>
            <a:off x="495300" y="990600"/>
            <a:ext cx="8153400" cy="579438"/>
          </a:xfrm>
          <a:noFill/>
        </p:spPr>
        <p:txBody>
          <a:bodyPr>
            <a:spAutoFit/>
          </a:bodyPr>
          <a:lstStyle/>
          <a:p>
            <a:pPr algn="ctr"/>
            <a:r>
              <a:rPr lang="en-US" altLang="en-US" sz="3200" smtClean="0"/>
              <a:t>Power Spectrum &amp; Autocorrelation of IID Noise</a:t>
            </a:r>
          </a:p>
        </p:txBody>
      </p:sp>
      <p:sp>
        <p:nvSpPr>
          <p:cNvPr id="15369" name="Text Box 6"/>
          <p:cNvSpPr txBox="1">
            <a:spLocks noChangeArrowheads="1"/>
          </p:cNvSpPr>
          <p:nvPr/>
        </p:nvSpPr>
        <p:spPr bwMode="auto">
          <a:xfrm>
            <a:off x="533400" y="2286000"/>
            <a:ext cx="1873250" cy="366713"/>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800">
                <a:solidFill>
                  <a:srgbClr val="0000FF"/>
                </a:solidFill>
              </a:rPr>
              <a:t>Power Spectrum</a:t>
            </a:r>
          </a:p>
        </p:txBody>
      </p:sp>
      <p:sp>
        <p:nvSpPr>
          <p:cNvPr id="15370" name="Text Box 7"/>
          <p:cNvSpPr txBox="1">
            <a:spLocks noChangeArrowheads="1"/>
          </p:cNvSpPr>
          <p:nvPr/>
        </p:nvSpPr>
        <p:spPr bwMode="auto">
          <a:xfrm>
            <a:off x="4876800" y="2286000"/>
            <a:ext cx="1720850" cy="366713"/>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800">
                <a:solidFill>
                  <a:srgbClr val="0000FF"/>
                </a:solidFill>
              </a:rPr>
              <a:t>Autocorrelation</a:t>
            </a:r>
          </a:p>
        </p:txBody>
      </p:sp>
      <p:sp>
        <p:nvSpPr>
          <p:cNvPr id="15371" name="Rectangle 11"/>
          <p:cNvSpPr>
            <a:spLocks noChangeArrowheads="1"/>
          </p:cNvSpPr>
          <p:nvPr/>
        </p:nvSpPr>
        <p:spPr bwMode="auto">
          <a:xfrm>
            <a:off x="609600" y="5257800"/>
            <a:ext cx="8153400" cy="152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a:p>
        </p:txBody>
      </p:sp>
      <p:sp>
        <p:nvSpPr>
          <p:cNvPr id="15372" name="Text Box 13"/>
          <p:cNvSpPr txBox="1">
            <a:spLocks noChangeArrowheads="1"/>
          </p:cNvSpPr>
          <p:nvPr/>
        </p:nvSpPr>
        <p:spPr bwMode="auto">
          <a:xfrm>
            <a:off x="6645275" y="5197475"/>
            <a:ext cx="247650" cy="2444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1000">
                <a:latin typeface="Times New Roman" panose="02020603050405020304" pitchFamily="18" charset="0"/>
              </a:rPr>
              <a:t>0</a:t>
            </a:r>
          </a:p>
        </p:txBody>
      </p:sp>
      <p:sp>
        <p:nvSpPr>
          <p:cNvPr id="15373" name="Text Box 14"/>
          <p:cNvSpPr txBox="1">
            <a:spLocks noChangeArrowheads="1"/>
          </p:cNvSpPr>
          <p:nvPr/>
        </p:nvSpPr>
        <p:spPr bwMode="auto">
          <a:xfrm>
            <a:off x="8458200" y="5197475"/>
            <a:ext cx="366713" cy="2444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1000">
                <a:latin typeface="Times New Roman" panose="02020603050405020304" pitchFamily="18" charset="0"/>
              </a:rPr>
              <a:t>C/2</a:t>
            </a:r>
          </a:p>
        </p:txBody>
      </p:sp>
      <p:sp>
        <p:nvSpPr>
          <p:cNvPr id="15374" name="Text Box 15"/>
          <p:cNvSpPr txBox="1">
            <a:spLocks noChangeArrowheads="1"/>
          </p:cNvSpPr>
          <p:nvPr/>
        </p:nvSpPr>
        <p:spPr bwMode="auto">
          <a:xfrm>
            <a:off x="4672013" y="5197475"/>
            <a:ext cx="409575" cy="2444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1000">
                <a:latin typeface="Times New Roman" panose="02020603050405020304" pitchFamily="18" charset="0"/>
              </a:rPr>
              <a:t>-C/2</a:t>
            </a:r>
          </a:p>
        </p:txBody>
      </p:sp>
      <p:sp>
        <p:nvSpPr>
          <p:cNvPr id="15375" name="Text Box 16"/>
          <p:cNvSpPr txBox="1">
            <a:spLocks noChangeArrowheads="1"/>
          </p:cNvSpPr>
          <p:nvPr/>
        </p:nvSpPr>
        <p:spPr bwMode="auto">
          <a:xfrm>
            <a:off x="7924800" y="2362200"/>
            <a:ext cx="622300" cy="3460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600">
                <a:latin typeface="Times New Roman" panose="02020603050405020304" pitchFamily="18" charset="0"/>
                <a:sym typeface="Symbol" panose="05050102010706020507" pitchFamily="18" charset="2"/>
              </a:rPr>
              <a:t> = 0</a:t>
            </a:r>
          </a:p>
        </p:txBody>
      </p:sp>
      <p:sp>
        <p:nvSpPr>
          <p:cNvPr id="15376" name="Text Box 17"/>
          <p:cNvSpPr txBox="1">
            <a:spLocks noChangeArrowheads="1"/>
          </p:cNvSpPr>
          <p:nvPr/>
        </p:nvSpPr>
        <p:spPr bwMode="auto">
          <a:xfrm>
            <a:off x="8305800" y="4916488"/>
            <a:ext cx="295275" cy="336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600">
                <a:latin typeface="Symbol" panose="05050102010706020507" pitchFamily="18" charset="2"/>
                <a:sym typeface="Symbol" panose="05050102010706020507" pitchFamily="18" charset="2"/>
              </a:rPr>
              <a:t>c</a:t>
            </a:r>
          </a:p>
        </p:txBody>
      </p:sp>
      <p:sp>
        <p:nvSpPr>
          <p:cNvPr id="15377" name="Text Box 18"/>
          <p:cNvSpPr txBox="1">
            <a:spLocks noChangeArrowheads="1"/>
          </p:cNvSpPr>
          <p:nvPr/>
        </p:nvSpPr>
        <p:spPr bwMode="auto">
          <a:xfrm>
            <a:off x="1066800" y="3124200"/>
            <a:ext cx="2638425" cy="1190625"/>
          </a:xfrm>
          <a:prstGeom prst="rect">
            <a:avLst/>
          </a:prstGeom>
          <a:solidFill>
            <a:srgbClr val="FFFFCC"/>
          </a:solidFill>
          <a:ln>
            <a:noFill/>
          </a:ln>
          <a:effectLst>
            <a:outerShdw blurRad="38100" dist="50800" dir="2700000" algn="ctr" rotWithShape="0">
              <a:schemeClr val="tx1">
                <a:alpha val="50000"/>
              </a:schemeClr>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defRPr/>
            </a:pPr>
            <a:r>
              <a:rPr lang="en-US" sz="1800" dirty="0" smtClean="0">
                <a:latin typeface="Comic Sans MS" pitchFamily="66" charset="0"/>
              </a:rPr>
              <a:t>The autocorrelation of an IID noise image is ≈ </a:t>
            </a:r>
            <a:r>
              <a:rPr lang="el-GR" sz="1800" dirty="0" smtClean="0">
                <a:latin typeface="Comic Sans MS" pitchFamily="66" charset="0"/>
              </a:rPr>
              <a:t>δ</a:t>
            </a:r>
            <a:r>
              <a:rPr lang="en-US" sz="1800" dirty="0" smtClean="0">
                <a:latin typeface="Comic Sans MS" pitchFamily="66" charset="0"/>
              </a:rPr>
              <a:t>(</a:t>
            </a:r>
            <a:r>
              <a:rPr lang="el-GR" sz="1800" dirty="0" smtClean="0">
                <a:latin typeface="Comic Sans MS" pitchFamily="66" charset="0"/>
                <a:sym typeface="Symbol" pitchFamily="82" charset="2"/>
              </a:rPr>
              <a:t>ρ</a:t>
            </a:r>
            <a:r>
              <a:rPr lang="en-US" sz="1800" dirty="0" smtClean="0">
                <a:latin typeface="Comic Sans MS" pitchFamily="66" charset="0"/>
                <a:sym typeface="Symbol" pitchFamily="82" charset="2"/>
              </a:rPr>
              <a:t>,</a:t>
            </a:r>
            <a:r>
              <a:rPr lang="el-GR" sz="1800" dirty="0" smtClean="0">
                <a:latin typeface="Comic Sans MS" pitchFamily="66" charset="0"/>
                <a:sym typeface="Symbol" pitchFamily="82" charset="2"/>
              </a:rPr>
              <a:t>χ</a:t>
            </a:r>
            <a:r>
              <a:rPr lang="en-US" sz="1800" dirty="0" smtClean="0">
                <a:latin typeface="Comic Sans MS" pitchFamily="66" charset="0"/>
                <a:sym typeface="Symbol" pitchFamily="82" charset="2"/>
              </a:rPr>
              <a:t>). That implies the PS is </a:t>
            </a:r>
            <a:r>
              <a:rPr lang="en-US" sz="1800" dirty="0" smtClean="0">
                <a:latin typeface="Comic Sans MS" pitchFamily="66" charset="0"/>
              </a:rPr>
              <a:t>≈ constant</a:t>
            </a:r>
            <a:endParaRPr lang="el-GR" sz="1800" dirty="0" smtClean="0">
              <a:latin typeface="Comic Sans MS" pitchFamily="66" charset="0"/>
            </a:endParaRPr>
          </a:p>
        </p:txBody>
      </p:sp>
      <p:sp>
        <p:nvSpPr>
          <p:cNvPr id="2" name="Date Placeholder 1"/>
          <p:cNvSpPr>
            <a:spLocks noGrp="1"/>
          </p:cNvSpPr>
          <p:nvPr>
            <p:ph type="dt" sz="half" idx="2"/>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14</a:t>
            </a:fld>
            <a:endParaRPr lang="en-US" dirty="0"/>
          </a:p>
        </p:txBody>
      </p:sp>
      <p:graphicFrame>
        <p:nvGraphicFramePr>
          <p:cNvPr id="20" name="Object 5"/>
          <p:cNvGraphicFramePr>
            <a:graphicFrameLocks noChangeAspect="1"/>
          </p:cNvGraphicFramePr>
          <p:nvPr>
            <p:extLst>
              <p:ext uri="{D42A27DB-BD31-4B8C-83A1-F6EECF244321}">
                <p14:modId xmlns:p14="http://schemas.microsoft.com/office/powerpoint/2010/main" val="3860692215"/>
              </p:ext>
            </p:extLst>
          </p:nvPr>
        </p:nvGraphicFramePr>
        <p:xfrm>
          <a:off x="1336675" y="5483225"/>
          <a:ext cx="1989138" cy="563563"/>
        </p:xfrm>
        <a:graphic>
          <a:graphicData uri="http://schemas.openxmlformats.org/presentationml/2006/ole">
            <mc:AlternateContent xmlns:mc="http://schemas.openxmlformats.org/markup-compatibility/2006">
              <mc:Choice xmlns:v="urn:schemas-microsoft-com:vml" Requires="v">
                <p:oleObj spid="_x0000_s15422" name="Equation" r:id="rId5" imgW="990360" imgH="279360" progId="Equation.DSMT4">
                  <p:embed/>
                </p:oleObj>
              </mc:Choice>
              <mc:Fallback>
                <p:oleObj name="Equation" r:id="rId5" imgW="990360" imgH="279360" progId="Equation.DSMT4">
                  <p:embed/>
                  <p:pic>
                    <p:nvPicPr>
                      <p:cNvPr id="0" name=""/>
                      <p:cNvPicPr>
                        <a:picLocks noChangeAspect="1" noChangeArrowheads="1"/>
                      </p:cNvPicPr>
                      <p:nvPr/>
                    </p:nvPicPr>
                    <p:blipFill>
                      <a:blip r:embed="rId6"/>
                      <a:srcRect/>
                      <a:stretch>
                        <a:fillRect/>
                      </a:stretch>
                    </p:blipFill>
                    <p:spPr bwMode="auto">
                      <a:xfrm>
                        <a:off x="1336675" y="5483225"/>
                        <a:ext cx="1989138" cy="563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1919972194"/>
              </p:ext>
            </p:extLst>
          </p:nvPr>
        </p:nvGraphicFramePr>
        <p:xfrm>
          <a:off x="4978400" y="5397500"/>
          <a:ext cx="3581400" cy="736600"/>
        </p:xfrm>
        <a:graphic>
          <a:graphicData uri="http://schemas.openxmlformats.org/presentationml/2006/ole">
            <mc:AlternateContent xmlns:mc="http://schemas.openxmlformats.org/markup-compatibility/2006">
              <mc:Choice xmlns:v="urn:schemas-microsoft-com:vml" Requires="v">
                <p:oleObj spid="_x0000_s15423" name="Equation" r:id="rId7" imgW="1790640" imgH="368280" progId="Equation.DSMT4">
                  <p:embed/>
                </p:oleObj>
              </mc:Choice>
              <mc:Fallback>
                <p:oleObj name="Equation" r:id="rId7" imgW="1790640" imgH="368280" progId="Equation.DSMT4">
                  <p:embed/>
                  <p:pic>
                    <p:nvPicPr>
                      <p:cNvPr id="0" name=""/>
                      <p:cNvPicPr>
                        <a:picLocks noChangeAspect="1" noChangeArrowheads="1"/>
                      </p:cNvPicPr>
                      <p:nvPr/>
                    </p:nvPicPr>
                    <p:blipFill>
                      <a:blip r:embed="rId8"/>
                      <a:srcRect/>
                      <a:stretch>
                        <a:fillRect/>
                      </a:stretch>
                    </p:blipFill>
                    <p:spPr bwMode="auto">
                      <a:xfrm>
                        <a:off x="4978400" y="5397500"/>
                        <a:ext cx="35814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9" name="Picture 2" descr="noise"/>
          <p:cNvPicPr>
            <a:picLocks noChangeAspect="1" noChangeArrowheads="1"/>
          </p:cNvPicPr>
          <p:nvPr/>
        </p:nvPicPr>
        <p:blipFill>
          <a:blip r:embed="rId2"/>
          <a:srcRect/>
          <a:stretch>
            <a:fillRect/>
          </a:stretch>
        </p:blipFill>
        <p:spPr bwMode="auto">
          <a:xfrm>
            <a:off x="4835525" y="1828800"/>
            <a:ext cx="3656013" cy="3656013"/>
          </a:xfrm>
          <a:prstGeom prst="rect">
            <a:avLst/>
          </a:prstGeom>
          <a:noFill/>
          <a:ln>
            <a:noFill/>
          </a:ln>
          <a:effectLst>
            <a:outerShdw blurRad="38100" dist="889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0" name="Text Box 3"/>
          <p:cNvSpPr txBox="1">
            <a:spLocks noChangeArrowheads="1"/>
          </p:cNvSpPr>
          <p:nvPr/>
        </p:nvSpPr>
        <p:spPr bwMode="auto">
          <a:xfrm>
            <a:off x="5437188" y="5638800"/>
            <a:ext cx="2471737"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000"/>
              <a:t>Gaussian noise field</a:t>
            </a:r>
          </a:p>
        </p:txBody>
      </p:sp>
      <p:sp>
        <p:nvSpPr>
          <p:cNvPr id="16391" name="Text Box 4"/>
          <p:cNvSpPr txBox="1">
            <a:spLocks noChangeArrowheads="1"/>
          </p:cNvSpPr>
          <p:nvPr/>
        </p:nvSpPr>
        <p:spPr bwMode="auto">
          <a:xfrm>
            <a:off x="2036763" y="5638800"/>
            <a:ext cx="87630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000"/>
              <a:t>image</a:t>
            </a:r>
          </a:p>
        </p:txBody>
      </p:sp>
      <p:sp>
        <p:nvSpPr>
          <p:cNvPr id="16392" name="Rectangle 5"/>
          <p:cNvSpPr>
            <a:spLocks noGrp="1" noChangeArrowheads="1"/>
          </p:cNvSpPr>
          <p:nvPr>
            <p:ph type="title"/>
          </p:nvPr>
        </p:nvSpPr>
        <p:spPr>
          <a:xfrm>
            <a:off x="495300" y="990600"/>
            <a:ext cx="8153400" cy="579438"/>
          </a:xfrm>
          <a:noFill/>
        </p:spPr>
        <p:txBody>
          <a:bodyPr lIns="92075" tIns="46038" rIns="92075" bIns="46038">
            <a:spAutoFit/>
          </a:bodyPr>
          <a:lstStyle/>
          <a:p>
            <a:pPr algn="ctr"/>
            <a:r>
              <a:rPr lang="en-US" altLang="en-US" sz="3200" smtClean="0"/>
              <a:t>Noise-Free Image and Uncorrelated Noise Field</a:t>
            </a:r>
          </a:p>
        </p:txBody>
      </p:sp>
      <p:pic>
        <p:nvPicPr>
          <p:cNvPr id="16393" name="Picture 6" descr="button"/>
          <p:cNvPicPr>
            <a:picLocks noChangeAspect="1" noChangeArrowheads="1"/>
          </p:cNvPicPr>
          <p:nvPr/>
        </p:nvPicPr>
        <p:blipFill>
          <a:blip r:embed="rId3"/>
          <a:srcRect/>
          <a:stretch>
            <a:fillRect/>
          </a:stretch>
        </p:blipFill>
        <p:spPr bwMode="auto">
          <a:xfrm>
            <a:off x="647700" y="1828800"/>
            <a:ext cx="3656013" cy="3656013"/>
          </a:xfrm>
          <a:prstGeom prst="rect">
            <a:avLst/>
          </a:prstGeom>
          <a:noFill/>
          <a:ln>
            <a:noFill/>
          </a:ln>
          <a:effectLst>
            <a:outerShdw blurRad="38100" dist="889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2"/>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15</a:t>
            </a:fld>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3" name="Picture 12" descr="noise_PS_1D"/>
          <p:cNvPicPr>
            <a:picLocks noChangeAspect="1" noChangeArrowheads="1"/>
          </p:cNvPicPr>
          <p:nvPr/>
        </p:nvPicPr>
        <p:blipFill>
          <a:blip r:embed="rId2">
            <a:extLst>
              <a:ext uri="{28A0092B-C50C-407E-A947-70E740481C1C}">
                <a14:useLocalDpi xmlns:a14="http://schemas.microsoft.com/office/drawing/2010/main" val="0"/>
              </a:ext>
            </a:extLst>
          </a:blip>
          <a:srcRect l="6000" r="6000"/>
          <a:stretch>
            <a:fillRect/>
          </a:stretch>
        </p:blipFill>
        <p:spPr bwMode="auto">
          <a:xfrm>
            <a:off x="4419600" y="1752600"/>
            <a:ext cx="4287838" cy="365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Picture 11" descr="button_PS_1D"/>
          <p:cNvPicPr>
            <a:picLocks noChangeAspect="1" noChangeArrowheads="1"/>
          </p:cNvPicPr>
          <p:nvPr/>
        </p:nvPicPr>
        <p:blipFill>
          <a:blip r:embed="rId3">
            <a:extLst>
              <a:ext uri="{28A0092B-C50C-407E-A947-70E740481C1C}">
                <a14:useLocalDpi xmlns:a14="http://schemas.microsoft.com/office/drawing/2010/main" val="0"/>
              </a:ext>
            </a:extLst>
          </a:blip>
          <a:srcRect l="6000" r="6000"/>
          <a:stretch>
            <a:fillRect/>
          </a:stretch>
        </p:blipFill>
        <p:spPr bwMode="auto">
          <a:xfrm>
            <a:off x="260350" y="1752600"/>
            <a:ext cx="4287838" cy="365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5" name="Text Box 5"/>
          <p:cNvSpPr txBox="1">
            <a:spLocks noChangeArrowheads="1"/>
          </p:cNvSpPr>
          <p:nvPr/>
        </p:nvSpPr>
        <p:spPr bwMode="auto">
          <a:xfrm>
            <a:off x="4703763" y="5454650"/>
            <a:ext cx="3933825" cy="336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1600"/>
              <a:t>noise field center row log power spectrum</a:t>
            </a:r>
          </a:p>
        </p:txBody>
      </p:sp>
      <p:sp>
        <p:nvSpPr>
          <p:cNvPr id="17416" name="Text Box 6"/>
          <p:cNvSpPr txBox="1">
            <a:spLocks noChangeArrowheads="1"/>
          </p:cNvSpPr>
          <p:nvPr/>
        </p:nvSpPr>
        <p:spPr bwMode="auto">
          <a:xfrm>
            <a:off x="700088" y="5454650"/>
            <a:ext cx="3573462" cy="336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1600"/>
              <a:t>image center row log power spectrum</a:t>
            </a:r>
          </a:p>
        </p:txBody>
      </p:sp>
      <p:sp>
        <p:nvSpPr>
          <p:cNvPr id="17417" name="Text Box 7"/>
          <p:cNvSpPr txBox="1">
            <a:spLocks noChangeArrowheads="1"/>
          </p:cNvSpPr>
          <p:nvPr/>
        </p:nvSpPr>
        <p:spPr bwMode="auto">
          <a:xfrm>
            <a:off x="7391400" y="1905000"/>
            <a:ext cx="1295400" cy="915988"/>
          </a:xfrm>
          <a:prstGeom prst="rect">
            <a:avLst/>
          </a:prstGeom>
          <a:solidFill>
            <a:srgbClr val="FFFFCC"/>
          </a:solidFill>
          <a:ln>
            <a:noFill/>
          </a:ln>
          <a:effectLst>
            <a:outerShdw blurRad="50800" dist="50800" dir="8100000" algn="tr" rotWithShape="0">
              <a:prstClr val="black">
                <a:alpha val="50000"/>
              </a:prstClr>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defRPr/>
            </a:pPr>
            <a:r>
              <a:rPr lang="en-US" sz="1800" smtClean="0">
                <a:latin typeface="Comic Sans MS" pitchFamily="66" charset="0"/>
              </a:rPr>
              <a:t>IID noise spectrum is flat. </a:t>
            </a:r>
          </a:p>
        </p:txBody>
      </p:sp>
      <p:sp>
        <p:nvSpPr>
          <p:cNvPr id="17418" name="Text Box 8"/>
          <p:cNvSpPr txBox="1">
            <a:spLocks noChangeArrowheads="1"/>
          </p:cNvSpPr>
          <p:nvPr/>
        </p:nvSpPr>
        <p:spPr bwMode="auto">
          <a:xfrm>
            <a:off x="3200400" y="1905000"/>
            <a:ext cx="1295400" cy="915988"/>
          </a:xfrm>
          <a:prstGeom prst="rect">
            <a:avLst/>
          </a:prstGeom>
          <a:solidFill>
            <a:srgbClr val="FFFFCC"/>
          </a:solidFill>
          <a:ln>
            <a:noFill/>
          </a:ln>
          <a:effectLst>
            <a:outerShdw blurRad="50800" dist="50800" dir="8100000" algn="tr" rotWithShape="0">
              <a:prstClr val="black">
                <a:alpha val="50000"/>
              </a:prstClr>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defRPr/>
            </a:pPr>
            <a:r>
              <a:rPr lang="en-US" sz="1800" dirty="0" smtClean="0">
                <a:latin typeface="Comic Sans MS" pitchFamily="66" charset="0"/>
              </a:rPr>
              <a:t>Image  spectrum falls off. </a:t>
            </a:r>
          </a:p>
        </p:txBody>
      </p:sp>
      <p:sp>
        <p:nvSpPr>
          <p:cNvPr id="17419" name="Rectangle 9"/>
          <p:cNvSpPr>
            <a:spLocks noChangeArrowheads="1"/>
          </p:cNvSpPr>
          <p:nvPr/>
        </p:nvSpPr>
        <p:spPr bwMode="auto">
          <a:xfrm>
            <a:off x="495300" y="990600"/>
            <a:ext cx="8153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800">
                <a:solidFill>
                  <a:schemeClr val="tx2"/>
                </a:solidFill>
                <a:latin typeface="Times New Roman" panose="02020603050405020304" pitchFamily="18" charset="0"/>
              </a:rPr>
              <a:t>Spectra of Noise-Free Image and Uncorr. Noise Field</a:t>
            </a:r>
          </a:p>
        </p:txBody>
      </p:sp>
      <p:sp>
        <p:nvSpPr>
          <p:cNvPr id="2" name="Date Placeholder 1"/>
          <p:cNvSpPr>
            <a:spLocks noGrp="1"/>
          </p:cNvSpPr>
          <p:nvPr>
            <p:ph type="dt" sz="half" idx="2"/>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16</a:t>
            </a:fld>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7" name="Picture 21" descr="button+noise_PS_1D"/>
          <p:cNvPicPr>
            <a:picLocks noChangeAspect="1" noChangeArrowheads="1"/>
          </p:cNvPicPr>
          <p:nvPr/>
        </p:nvPicPr>
        <p:blipFill>
          <a:blip r:embed="rId3">
            <a:extLst>
              <a:ext uri="{28A0092B-C50C-407E-A947-70E740481C1C}">
                <a14:useLocalDpi xmlns:a14="http://schemas.microsoft.com/office/drawing/2010/main" val="0"/>
              </a:ext>
            </a:extLst>
          </a:blip>
          <a:srcRect l="6000" r="6000"/>
          <a:stretch>
            <a:fillRect/>
          </a:stretch>
        </p:blipFill>
        <p:spPr bwMode="auto">
          <a:xfrm>
            <a:off x="4443413" y="1755775"/>
            <a:ext cx="4287837" cy="365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Picture 2" descr="button+noise"/>
          <p:cNvPicPr>
            <a:picLocks noChangeAspect="1" noChangeArrowheads="1"/>
          </p:cNvPicPr>
          <p:nvPr/>
        </p:nvPicPr>
        <p:blipFill>
          <a:blip r:embed="rId4"/>
          <a:srcRect/>
          <a:stretch>
            <a:fillRect/>
          </a:stretch>
        </p:blipFill>
        <p:spPr bwMode="auto">
          <a:xfrm>
            <a:off x="457200" y="1827213"/>
            <a:ext cx="3657600" cy="3657600"/>
          </a:xfrm>
          <a:prstGeom prst="rect">
            <a:avLst/>
          </a:prstGeom>
          <a:noFill/>
          <a:ln>
            <a:noFill/>
          </a:ln>
          <a:effectLst>
            <a:outerShdw blurRad="38100" dist="76200" dir="8100000" algn="tr"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9" name="Text Box 5"/>
          <p:cNvSpPr txBox="1">
            <a:spLocks noChangeArrowheads="1"/>
          </p:cNvSpPr>
          <p:nvPr/>
        </p:nvSpPr>
        <p:spPr bwMode="auto">
          <a:xfrm>
            <a:off x="1347788" y="5688013"/>
            <a:ext cx="1882775" cy="336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1600"/>
              <a:t>image + noise field</a:t>
            </a:r>
          </a:p>
        </p:txBody>
      </p:sp>
      <p:sp>
        <p:nvSpPr>
          <p:cNvPr id="18440" name="Text Box 6"/>
          <p:cNvSpPr txBox="1">
            <a:spLocks noChangeArrowheads="1"/>
          </p:cNvSpPr>
          <p:nvPr/>
        </p:nvSpPr>
        <p:spPr bwMode="auto">
          <a:xfrm>
            <a:off x="4903788" y="5688013"/>
            <a:ext cx="3543300" cy="336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1600"/>
              <a:t>image + noise field center row log PS</a:t>
            </a:r>
          </a:p>
        </p:txBody>
      </p:sp>
      <p:sp>
        <p:nvSpPr>
          <p:cNvPr id="18441" name="Text Box 7"/>
          <p:cNvSpPr txBox="1">
            <a:spLocks noChangeArrowheads="1"/>
          </p:cNvSpPr>
          <p:nvPr/>
        </p:nvSpPr>
        <p:spPr bwMode="auto">
          <a:xfrm>
            <a:off x="7016750" y="1828800"/>
            <a:ext cx="1676400" cy="1069975"/>
          </a:xfrm>
          <a:prstGeom prst="rect">
            <a:avLst/>
          </a:prstGeom>
          <a:solidFill>
            <a:srgbClr val="FFFFCC"/>
          </a:solidFill>
          <a:ln>
            <a:noFill/>
          </a:ln>
          <a:effectLst>
            <a:outerShdw blurRad="38100" dist="50800" dir="8100000" algn="ctr" rotWithShape="0">
              <a:schemeClr val="tx1">
                <a:alpha val="50000"/>
              </a:schemeClr>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defRPr/>
            </a:pPr>
            <a:r>
              <a:rPr lang="en-US" sz="1600" dirty="0" smtClean="0">
                <a:latin typeface="Comic Sans MS" pitchFamily="66" charset="0"/>
              </a:rPr>
              <a:t>Noise energy exceeds image energy beyond a certain freq. </a:t>
            </a:r>
          </a:p>
        </p:txBody>
      </p:sp>
      <p:grpSp>
        <p:nvGrpSpPr>
          <p:cNvPr id="18442" name="Group 8"/>
          <p:cNvGrpSpPr>
            <a:grpSpLocks/>
          </p:cNvGrpSpPr>
          <p:nvPr/>
        </p:nvGrpSpPr>
        <p:grpSpPr bwMode="auto">
          <a:xfrm>
            <a:off x="6007100" y="4575175"/>
            <a:ext cx="1339850" cy="914400"/>
            <a:chOff x="3792" y="2880"/>
            <a:chExt cx="844" cy="576"/>
          </a:xfrm>
        </p:grpSpPr>
        <p:sp>
          <p:nvSpPr>
            <p:cNvPr id="18448" name="Line 9"/>
            <p:cNvSpPr>
              <a:spLocks noChangeShapeType="1"/>
            </p:cNvSpPr>
            <p:nvPr/>
          </p:nvSpPr>
          <p:spPr bwMode="auto">
            <a:xfrm flipV="1">
              <a:off x="3792" y="2880"/>
              <a:ext cx="0" cy="576"/>
            </a:xfrm>
            <a:prstGeom prst="line">
              <a:avLst/>
            </a:prstGeom>
            <a:noFill/>
            <a:ln w="9525">
              <a:solidFill>
                <a:srgbClr val="00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49" name="Line 10"/>
            <p:cNvSpPr>
              <a:spLocks noChangeShapeType="1"/>
            </p:cNvSpPr>
            <p:nvPr/>
          </p:nvSpPr>
          <p:spPr bwMode="auto">
            <a:xfrm flipV="1">
              <a:off x="4636" y="2880"/>
              <a:ext cx="0" cy="576"/>
            </a:xfrm>
            <a:prstGeom prst="line">
              <a:avLst/>
            </a:prstGeom>
            <a:noFill/>
            <a:ln w="9525">
              <a:solidFill>
                <a:srgbClr val="00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8443" name="Group 23"/>
          <p:cNvGrpSpPr>
            <a:grpSpLocks/>
          </p:cNvGrpSpPr>
          <p:nvPr/>
        </p:nvGrpSpPr>
        <p:grpSpPr bwMode="auto">
          <a:xfrm>
            <a:off x="4749802" y="5256222"/>
            <a:ext cx="3884613" cy="284163"/>
            <a:chOff x="2992" y="3311"/>
            <a:chExt cx="2447" cy="179"/>
          </a:xfrm>
        </p:grpSpPr>
        <p:graphicFrame>
          <p:nvGraphicFramePr>
            <p:cNvPr id="18445" name="Object 12"/>
            <p:cNvGraphicFramePr>
              <a:graphicFrameLocks noChangeAspect="1"/>
            </p:cNvGraphicFramePr>
            <p:nvPr>
              <p:extLst>
                <p:ext uri="{D42A27DB-BD31-4B8C-83A1-F6EECF244321}">
                  <p14:modId xmlns:p14="http://schemas.microsoft.com/office/powerpoint/2010/main" val="946824838"/>
                </p:ext>
              </p:extLst>
            </p:nvPr>
          </p:nvGraphicFramePr>
          <p:xfrm>
            <a:off x="3839" y="3311"/>
            <a:ext cx="753" cy="179"/>
          </p:xfrm>
          <a:graphic>
            <a:graphicData uri="http://schemas.openxmlformats.org/presentationml/2006/ole">
              <mc:AlternateContent xmlns:mc="http://schemas.openxmlformats.org/markup-compatibility/2006">
                <mc:Choice xmlns:v="urn:schemas-microsoft-com:vml" Requires="v">
                  <p:oleObj spid="_x0000_s18513" name="Equation" r:id="rId5" imgW="1218960" imgH="291960" progId="Equation.DSMT4">
                    <p:embed/>
                  </p:oleObj>
                </mc:Choice>
                <mc:Fallback>
                  <p:oleObj name="Equation" r:id="rId5" imgW="1218960" imgH="291960" progId="Equation.DSMT4">
                    <p:embed/>
                    <p:pic>
                      <p:nvPicPr>
                        <p:cNvPr id="0" name="Object 12"/>
                        <p:cNvPicPr>
                          <a:picLocks noChangeAspect="1" noChangeArrowheads="1"/>
                        </p:cNvPicPr>
                        <p:nvPr/>
                      </p:nvPicPr>
                      <p:blipFill>
                        <a:blip r:embed="rId6"/>
                        <a:srcRect/>
                        <a:stretch>
                          <a:fillRect/>
                        </a:stretch>
                      </p:blipFill>
                      <p:spPr bwMode="auto">
                        <a:xfrm>
                          <a:off x="3839" y="3311"/>
                          <a:ext cx="753" cy="1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6" name="Object 13"/>
            <p:cNvGraphicFramePr>
              <a:graphicFrameLocks noChangeAspect="1"/>
            </p:cNvGraphicFramePr>
            <p:nvPr>
              <p:extLst>
                <p:ext uri="{D42A27DB-BD31-4B8C-83A1-F6EECF244321}">
                  <p14:modId xmlns:p14="http://schemas.microsoft.com/office/powerpoint/2010/main" val="3980530047"/>
                </p:ext>
              </p:extLst>
            </p:nvPr>
          </p:nvGraphicFramePr>
          <p:xfrm>
            <a:off x="2992" y="3311"/>
            <a:ext cx="753" cy="179"/>
          </p:xfrm>
          <a:graphic>
            <a:graphicData uri="http://schemas.openxmlformats.org/presentationml/2006/ole">
              <mc:AlternateContent xmlns:mc="http://schemas.openxmlformats.org/markup-compatibility/2006">
                <mc:Choice xmlns:v="urn:schemas-microsoft-com:vml" Requires="v">
                  <p:oleObj spid="_x0000_s18514" name="Equation" r:id="rId7" imgW="1218960" imgH="291960" progId="Equation.DSMT4">
                    <p:embed/>
                  </p:oleObj>
                </mc:Choice>
                <mc:Fallback>
                  <p:oleObj name="Equation" r:id="rId7" imgW="1218960" imgH="291960" progId="Equation.DSMT4">
                    <p:embed/>
                    <p:pic>
                      <p:nvPicPr>
                        <p:cNvPr id="0" name="Object 13"/>
                        <p:cNvPicPr>
                          <a:picLocks noChangeAspect="1" noChangeArrowheads="1"/>
                        </p:cNvPicPr>
                        <p:nvPr/>
                      </p:nvPicPr>
                      <p:blipFill>
                        <a:blip r:embed="rId8"/>
                        <a:srcRect/>
                        <a:stretch>
                          <a:fillRect/>
                        </a:stretch>
                      </p:blipFill>
                      <p:spPr bwMode="auto">
                        <a:xfrm>
                          <a:off x="2992" y="3311"/>
                          <a:ext cx="753" cy="1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7" name="Object 14"/>
            <p:cNvGraphicFramePr>
              <a:graphicFrameLocks noChangeAspect="1"/>
            </p:cNvGraphicFramePr>
            <p:nvPr>
              <p:extLst>
                <p:ext uri="{D42A27DB-BD31-4B8C-83A1-F6EECF244321}">
                  <p14:modId xmlns:p14="http://schemas.microsoft.com/office/powerpoint/2010/main" val="3607969420"/>
                </p:ext>
              </p:extLst>
            </p:nvPr>
          </p:nvGraphicFramePr>
          <p:xfrm>
            <a:off x="4685" y="3311"/>
            <a:ext cx="754" cy="179"/>
          </p:xfrm>
          <a:graphic>
            <a:graphicData uri="http://schemas.openxmlformats.org/presentationml/2006/ole">
              <mc:AlternateContent xmlns:mc="http://schemas.openxmlformats.org/markup-compatibility/2006">
                <mc:Choice xmlns:v="urn:schemas-microsoft-com:vml" Requires="v">
                  <p:oleObj spid="_x0000_s18515" name="Equation" r:id="rId9" imgW="1218960" imgH="291960" progId="Equation.DSMT4">
                    <p:embed/>
                  </p:oleObj>
                </mc:Choice>
                <mc:Fallback>
                  <p:oleObj name="Equation" r:id="rId9" imgW="1218960" imgH="291960" progId="Equation.DSMT4">
                    <p:embed/>
                    <p:pic>
                      <p:nvPicPr>
                        <p:cNvPr id="0" name="Object 14"/>
                        <p:cNvPicPr>
                          <a:picLocks noChangeAspect="1" noChangeArrowheads="1"/>
                        </p:cNvPicPr>
                        <p:nvPr/>
                      </p:nvPicPr>
                      <p:blipFill>
                        <a:blip r:embed="rId10"/>
                        <a:srcRect/>
                        <a:stretch>
                          <a:fillRect/>
                        </a:stretch>
                      </p:blipFill>
                      <p:spPr bwMode="auto">
                        <a:xfrm>
                          <a:off x="4685" y="3311"/>
                          <a:ext cx="754" cy="1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8444" name="Rectangle 16"/>
          <p:cNvSpPr>
            <a:spLocks noChangeArrowheads="1"/>
          </p:cNvSpPr>
          <p:nvPr/>
        </p:nvSpPr>
        <p:spPr bwMode="auto">
          <a:xfrm>
            <a:off x="495300" y="990600"/>
            <a:ext cx="8153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800">
                <a:solidFill>
                  <a:schemeClr val="tx2"/>
                </a:solidFill>
                <a:latin typeface="Times New Roman" panose="02020603050405020304" pitchFamily="18" charset="0"/>
              </a:rPr>
              <a:t>Sum of Noise-Free Image and Uncorrelated Noise Field</a:t>
            </a:r>
          </a:p>
        </p:txBody>
      </p:sp>
      <p:sp>
        <p:nvSpPr>
          <p:cNvPr id="2" name="Date Placeholder 1"/>
          <p:cNvSpPr>
            <a:spLocks noGrp="1"/>
          </p:cNvSpPr>
          <p:nvPr>
            <p:ph type="dt" sz="half" idx="2"/>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17</a:t>
            </a:fld>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1" name="Picture 2" descr="noise_PS"/>
          <p:cNvPicPr>
            <a:picLocks noChangeAspect="1" noChangeArrowheads="1"/>
          </p:cNvPicPr>
          <p:nvPr/>
        </p:nvPicPr>
        <p:blipFill>
          <a:blip r:embed="rId2"/>
          <a:srcRect/>
          <a:stretch>
            <a:fillRect/>
          </a:stretch>
        </p:blipFill>
        <p:spPr bwMode="auto">
          <a:xfrm>
            <a:off x="4876800" y="1828800"/>
            <a:ext cx="3656013" cy="3656013"/>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3" descr="button_PS"/>
          <p:cNvPicPr>
            <a:picLocks noChangeAspect="1" noChangeArrowheads="1"/>
          </p:cNvPicPr>
          <p:nvPr/>
        </p:nvPicPr>
        <p:blipFill>
          <a:blip r:embed="rId3"/>
          <a:srcRect/>
          <a:stretch>
            <a:fillRect/>
          </a:stretch>
        </p:blipFill>
        <p:spPr bwMode="auto">
          <a:xfrm>
            <a:off x="457200" y="1828800"/>
            <a:ext cx="3656013" cy="3656013"/>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3" name="Rectangle 4"/>
          <p:cNvSpPr>
            <a:spLocks noGrp="1" noChangeArrowheads="1"/>
          </p:cNvSpPr>
          <p:nvPr>
            <p:ph type="title"/>
          </p:nvPr>
        </p:nvSpPr>
        <p:spPr>
          <a:xfrm>
            <a:off x="457200" y="990600"/>
            <a:ext cx="8153400" cy="519113"/>
          </a:xfrm>
          <a:noFill/>
        </p:spPr>
        <p:txBody>
          <a:bodyPr>
            <a:spAutoFit/>
          </a:bodyPr>
          <a:lstStyle/>
          <a:p>
            <a:pPr algn="ctr"/>
            <a:r>
              <a:rPr lang="en-US" altLang="en-US" sz="2800" smtClean="0"/>
              <a:t>Power Spectra of Noise-Free Image and Noise Field</a:t>
            </a:r>
          </a:p>
        </p:txBody>
      </p:sp>
      <p:sp>
        <p:nvSpPr>
          <p:cNvPr id="19464" name="Text Box 5"/>
          <p:cNvSpPr txBox="1">
            <a:spLocks noChangeArrowheads="1"/>
          </p:cNvSpPr>
          <p:nvPr/>
        </p:nvSpPr>
        <p:spPr bwMode="auto">
          <a:xfrm>
            <a:off x="5927725" y="5638800"/>
            <a:ext cx="1554163"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000"/>
              <a:t>noise image</a:t>
            </a:r>
          </a:p>
        </p:txBody>
      </p:sp>
      <p:sp>
        <p:nvSpPr>
          <p:cNvPr id="19465" name="Text Box 6"/>
          <p:cNvSpPr txBox="1">
            <a:spLocks noChangeArrowheads="1"/>
          </p:cNvSpPr>
          <p:nvPr/>
        </p:nvSpPr>
        <p:spPr bwMode="auto">
          <a:xfrm>
            <a:off x="1401763" y="5638800"/>
            <a:ext cx="1766887"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000"/>
              <a:t>original image</a:t>
            </a:r>
          </a:p>
        </p:txBody>
      </p:sp>
      <p:sp>
        <p:nvSpPr>
          <p:cNvPr id="2" name="Date Placeholder 1"/>
          <p:cNvSpPr>
            <a:spLocks noGrp="1"/>
          </p:cNvSpPr>
          <p:nvPr>
            <p:ph type="dt" sz="half" idx="2"/>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18</a:t>
            </a:fld>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5" name="Picture 3" descr="button_PS"/>
          <p:cNvPicPr>
            <a:picLocks noChangeAspect="1" noChangeArrowheads="1"/>
          </p:cNvPicPr>
          <p:nvPr/>
        </p:nvPicPr>
        <p:blipFill>
          <a:blip r:embed="rId2"/>
          <a:srcRect/>
          <a:stretch>
            <a:fillRect/>
          </a:stretch>
        </p:blipFill>
        <p:spPr bwMode="auto">
          <a:xfrm>
            <a:off x="457200" y="1828800"/>
            <a:ext cx="3656013" cy="3656013"/>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6" name="Text Box 4"/>
          <p:cNvSpPr txBox="1">
            <a:spLocks noChangeArrowheads="1"/>
          </p:cNvSpPr>
          <p:nvPr/>
        </p:nvSpPr>
        <p:spPr bwMode="auto">
          <a:xfrm>
            <a:off x="1401763" y="5638800"/>
            <a:ext cx="1766887"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000"/>
              <a:t>original image</a:t>
            </a:r>
          </a:p>
        </p:txBody>
      </p:sp>
      <p:sp>
        <p:nvSpPr>
          <p:cNvPr id="20487" name="Text Box 5"/>
          <p:cNvSpPr txBox="1">
            <a:spLocks noChangeArrowheads="1"/>
          </p:cNvSpPr>
          <p:nvPr/>
        </p:nvSpPr>
        <p:spPr bwMode="auto">
          <a:xfrm>
            <a:off x="5934075" y="5638800"/>
            <a:ext cx="1539875"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000"/>
              <a:t>noisy image</a:t>
            </a:r>
          </a:p>
        </p:txBody>
      </p:sp>
      <p:pic>
        <p:nvPicPr>
          <p:cNvPr id="20488" name="Picture 6" descr="button+noise_PS"/>
          <p:cNvPicPr>
            <a:picLocks noChangeAspect="1" noChangeArrowheads="1"/>
          </p:cNvPicPr>
          <p:nvPr/>
        </p:nvPicPr>
        <p:blipFill>
          <a:blip r:embed="rId3"/>
          <a:srcRect/>
          <a:stretch>
            <a:fillRect/>
          </a:stretch>
        </p:blipFill>
        <p:spPr bwMode="auto">
          <a:xfrm>
            <a:off x="4876800" y="1828800"/>
            <a:ext cx="3656013" cy="3656013"/>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9" name="Rectangle 9"/>
          <p:cNvSpPr>
            <a:spLocks noGrp="1" noChangeArrowheads="1"/>
          </p:cNvSpPr>
          <p:nvPr>
            <p:ph type="title"/>
          </p:nvPr>
        </p:nvSpPr>
        <p:spPr>
          <a:xfrm>
            <a:off x="457200" y="990600"/>
            <a:ext cx="8153400" cy="519113"/>
          </a:xfrm>
          <a:noFill/>
        </p:spPr>
        <p:txBody>
          <a:bodyPr>
            <a:spAutoFit/>
          </a:bodyPr>
          <a:lstStyle/>
          <a:p>
            <a:pPr algn="ctr"/>
            <a:r>
              <a:rPr lang="en-US" altLang="en-US" sz="2800" smtClean="0"/>
              <a:t>Power Spectra of Sum of Image and Noise Field</a:t>
            </a:r>
          </a:p>
        </p:txBody>
      </p:sp>
      <p:sp>
        <p:nvSpPr>
          <p:cNvPr id="2" name="Date Placeholder 1"/>
          <p:cNvSpPr>
            <a:spLocks noGrp="1"/>
          </p:cNvSpPr>
          <p:nvPr>
            <p:ph type="dt" sz="half" idx="2"/>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19</a:t>
            </a:fld>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1026"/>
          <p:cNvSpPr>
            <a:spLocks noGrp="1" noChangeArrowheads="1"/>
          </p:cNvSpPr>
          <p:nvPr>
            <p:ph type="title"/>
          </p:nvPr>
        </p:nvSpPr>
        <p:spPr>
          <a:xfrm>
            <a:off x="381000" y="990600"/>
            <a:ext cx="3505200" cy="585788"/>
          </a:xfrm>
          <a:noFill/>
        </p:spPr>
        <p:txBody>
          <a:bodyPr>
            <a:spAutoFit/>
          </a:bodyPr>
          <a:lstStyle/>
          <a:p>
            <a:pPr>
              <a:lnSpc>
                <a:spcPct val="90000"/>
              </a:lnSpc>
            </a:pPr>
            <a:r>
              <a:rPr lang="en-US" altLang="en-US" smtClean="0"/>
              <a:t>Noise in Images</a:t>
            </a:r>
          </a:p>
        </p:txBody>
      </p:sp>
      <p:sp>
        <p:nvSpPr>
          <p:cNvPr id="5126" name="Rectangle 1027"/>
          <p:cNvSpPr>
            <a:spLocks noGrp="1" noChangeArrowheads="1"/>
          </p:cNvSpPr>
          <p:nvPr>
            <p:ph type="body" idx="4294967295"/>
          </p:nvPr>
        </p:nvSpPr>
        <p:spPr>
          <a:xfrm>
            <a:off x="3733800" y="1041400"/>
            <a:ext cx="4800600" cy="711200"/>
          </a:xfrm>
          <a:noFill/>
          <a:ln>
            <a:solidFill>
              <a:schemeClr val="tx1"/>
            </a:solidFill>
            <a:miter lim="800000"/>
            <a:headEnd/>
            <a:tailEnd/>
          </a:ln>
        </p:spPr>
        <p:txBody>
          <a:bodyPr>
            <a:spAutoFit/>
          </a:bodyPr>
          <a:lstStyle/>
          <a:p>
            <a:pPr marL="0" indent="0" algn="r">
              <a:buFont typeface="Monotype Sorts" panose="020B0604020202020204"/>
              <a:buNone/>
            </a:pPr>
            <a:r>
              <a:rPr lang="en-US" altLang="en-US" sz="2000" smtClean="0"/>
              <a:t>All images created through optical projection onto a sensor array are noisy.</a:t>
            </a:r>
          </a:p>
        </p:txBody>
      </p:sp>
      <p:grpSp>
        <p:nvGrpSpPr>
          <p:cNvPr id="5127" name="Group 3"/>
          <p:cNvGrpSpPr>
            <a:grpSpLocks/>
          </p:cNvGrpSpPr>
          <p:nvPr/>
        </p:nvGrpSpPr>
        <p:grpSpPr bwMode="auto">
          <a:xfrm>
            <a:off x="381000" y="4038600"/>
            <a:ext cx="7467600" cy="2057400"/>
            <a:chOff x="381000" y="4038600"/>
            <a:chExt cx="7467600" cy="2057400"/>
          </a:xfrm>
        </p:grpSpPr>
        <p:sp>
          <p:nvSpPr>
            <p:cNvPr id="2" name="Rectangle 1033"/>
            <p:cNvSpPr>
              <a:spLocks noChangeArrowheads="1"/>
            </p:cNvSpPr>
            <p:nvPr/>
          </p:nvSpPr>
          <p:spPr bwMode="auto">
            <a:xfrm>
              <a:off x="2362200" y="4103688"/>
              <a:ext cx="5486400" cy="19272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8600" tIns="46000" rIns="92000" bIns="46000">
              <a:spAutoFit/>
            </a:bodyPr>
            <a:lstStyle>
              <a:lvl1pPr marL="114300" indent="-114300">
                <a:defRPr sz="2400">
                  <a:solidFill>
                    <a:schemeClr val="tx1"/>
                  </a:solidFill>
                  <a:latin typeface="Arial" panose="020B0604020202020204" pitchFamily="34" charset="0"/>
                </a:defRPr>
              </a:lvl1pPr>
              <a:lvl2pPr indent="-22860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20000"/>
                </a:spcBef>
                <a:buClr>
                  <a:schemeClr val="tx1"/>
                </a:buClr>
                <a:buSzPct val="50000"/>
                <a:buFont typeface="Monotype Sorts" panose="020B0604020202020204"/>
                <a:buNone/>
              </a:pPr>
              <a:r>
                <a:rPr lang="en-US" altLang="en-US">
                  <a:latin typeface="Times New Roman" panose="02020603050405020304" pitchFamily="18" charset="0"/>
                </a:rPr>
                <a:t>Uncorrelated noise</a:t>
              </a:r>
            </a:p>
            <a:p>
              <a:pPr lvl="1">
                <a:spcBef>
                  <a:spcPct val="20000"/>
                </a:spcBef>
                <a:buClr>
                  <a:schemeClr val="tx1"/>
                </a:buClr>
                <a:buSzPct val="75000"/>
                <a:buFontTx/>
                <a:buChar char="–"/>
              </a:pPr>
              <a:r>
                <a:rPr lang="en-US" altLang="en-US" sz="2000">
                  <a:latin typeface="Times New Roman" panose="02020603050405020304" pitchFamily="18" charset="0"/>
                </a:rPr>
                <a:t>Quantum noise in CCD arrays</a:t>
              </a:r>
            </a:p>
            <a:p>
              <a:pPr lvl="1">
                <a:spcBef>
                  <a:spcPct val="20000"/>
                </a:spcBef>
                <a:buClr>
                  <a:schemeClr val="tx1"/>
                </a:buClr>
                <a:buSzPct val="75000"/>
                <a:buFontTx/>
                <a:buChar char="–"/>
              </a:pPr>
              <a:r>
                <a:rPr lang="en-US" altLang="en-US" sz="2000">
                  <a:latin typeface="Times New Roman" panose="02020603050405020304" pitchFamily="18" charset="0"/>
                </a:rPr>
                <a:t>Silver halide grains in film photography</a:t>
              </a:r>
            </a:p>
            <a:p>
              <a:pPr lvl="1">
                <a:spcBef>
                  <a:spcPct val="20000"/>
                </a:spcBef>
                <a:buClr>
                  <a:schemeClr val="tx1"/>
                </a:buClr>
                <a:buSzPct val="75000"/>
                <a:buFontTx/>
                <a:buChar char="–"/>
              </a:pPr>
              <a:r>
                <a:rPr lang="en-US" altLang="en-US" sz="2000">
                  <a:latin typeface="Times New Roman" panose="02020603050405020304" pitchFamily="18" charset="0"/>
                </a:rPr>
                <a:t>Neuronal noise in a retina</a:t>
              </a:r>
            </a:p>
            <a:p>
              <a:pPr lvl="1">
                <a:spcBef>
                  <a:spcPct val="20000"/>
                </a:spcBef>
                <a:buClr>
                  <a:schemeClr val="tx1"/>
                </a:buClr>
                <a:buSzPct val="75000"/>
                <a:buFontTx/>
                <a:buChar char="–"/>
              </a:pPr>
              <a:r>
                <a:rPr lang="en-US" altLang="en-US" sz="2000">
                  <a:latin typeface="Times New Roman" panose="02020603050405020304" pitchFamily="18" charset="0"/>
                </a:rPr>
                <a:t>Quantization noise in digital photographs</a:t>
              </a:r>
            </a:p>
          </p:txBody>
        </p:sp>
        <p:pic>
          <p:nvPicPr>
            <p:cNvPr id="3" name="Picture 1031" descr="MomSteveLaurenMarcia"/>
            <p:cNvPicPr>
              <a:picLocks noChangeAspect="1" noChangeArrowheads="1"/>
            </p:cNvPicPr>
            <p:nvPr/>
          </p:nvPicPr>
          <p:blipFill>
            <a:blip r:embed="rId3"/>
            <a:srcRect/>
            <a:stretch>
              <a:fillRect/>
            </a:stretch>
          </p:blipFill>
          <p:spPr bwMode="auto">
            <a:xfrm>
              <a:off x="381000" y="4038600"/>
              <a:ext cx="2057400" cy="2057400"/>
            </a:xfrm>
            <a:prstGeom prst="rect">
              <a:avLst/>
            </a:prstGeom>
            <a:noFill/>
            <a:ln>
              <a:noFill/>
            </a:ln>
            <a:effectLst>
              <a:outerShdw blurRad="38100" dist="107763" dir="2700000" algn="ctr" rotWithShape="0">
                <a:schemeClr val="tx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28" name="Group 2"/>
          <p:cNvGrpSpPr>
            <a:grpSpLocks/>
          </p:cNvGrpSpPr>
          <p:nvPr/>
        </p:nvGrpSpPr>
        <p:grpSpPr bwMode="auto">
          <a:xfrm>
            <a:off x="2209800" y="1979613"/>
            <a:ext cx="6477000" cy="2058987"/>
            <a:chOff x="1828800" y="1979613"/>
            <a:chExt cx="6477001" cy="2058987"/>
          </a:xfrm>
        </p:grpSpPr>
        <p:sp>
          <p:nvSpPr>
            <p:cNvPr id="5129" name="Rectangle 1032"/>
            <p:cNvSpPr>
              <a:spLocks noChangeArrowheads="1"/>
            </p:cNvSpPr>
            <p:nvPr/>
          </p:nvSpPr>
          <p:spPr bwMode="auto">
            <a:xfrm>
              <a:off x="1828800" y="2228056"/>
              <a:ext cx="4267200" cy="15621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00" tIns="46000" rIns="92000" bIns="46000">
              <a:spAutoFit/>
            </a:bodyPr>
            <a:lstStyle>
              <a:lvl1pPr marL="114300" indent="-114300">
                <a:defRPr sz="2400">
                  <a:solidFill>
                    <a:schemeClr val="tx1"/>
                  </a:solidFill>
                  <a:latin typeface="Arial" panose="020B0604020202020204" pitchFamily="34" charset="0"/>
                </a:defRPr>
              </a:lvl1pPr>
              <a:lvl2pPr indent="-22860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20000"/>
                </a:spcBef>
                <a:buClr>
                  <a:schemeClr val="tx1"/>
                </a:buClr>
                <a:buSzPct val="50000"/>
                <a:buFont typeface="Monotype Sorts" panose="020B0604020202020204"/>
                <a:buNone/>
              </a:pPr>
              <a:r>
                <a:rPr lang="en-US" altLang="en-US">
                  <a:latin typeface="Times New Roman" panose="02020603050405020304" pitchFamily="18" charset="0"/>
                </a:rPr>
                <a:t>Correlated noise</a:t>
              </a:r>
            </a:p>
            <a:p>
              <a:pPr lvl="1">
                <a:spcBef>
                  <a:spcPct val="20000"/>
                </a:spcBef>
                <a:buClr>
                  <a:schemeClr val="tx1"/>
                </a:buClr>
                <a:buSzPct val="75000"/>
                <a:buFontTx/>
                <a:buChar char="–"/>
              </a:pPr>
              <a:r>
                <a:rPr lang="en-US" altLang="en-US" sz="2000">
                  <a:latin typeface="Times New Roman" panose="02020603050405020304" pitchFamily="18" charset="0"/>
                </a:rPr>
                <a:t>Due to electrical interference</a:t>
              </a:r>
            </a:p>
            <a:p>
              <a:pPr lvl="1">
                <a:spcBef>
                  <a:spcPct val="20000"/>
                </a:spcBef>
                <a:buClr>
                  <a:schemeClr val="tx1"/>
                </a:buClr>
                <a:buSzPct val="75000"/>
                <a:buFontTx/>
                <a:buChar char="–"/>
              </a:pPr>
              <a:r>
                <a:rPr lang="en-US" altLang="en-US" sz="2000">
                  <a:latin typeface="Times New Roman" panose="02020603050405020304" pitchFamily="18" charset="0"/>
                </a:rPr>
                <a:t>Due to source / sensor interference</a:t>
              </a:r>
            </a:p>
            <a:p>
              <a:pPr lvl="1">
                <a:spcBef>
                  <a:spcPct val="20000"/>
                </a:spcBef>
                <a:buClr>
                  <a:schemeClr val="tx1"/>
                </a:buClr>
                <a:buSzPct val="75000"/>
                <a:buFontTx/>
                <a:buChar char="–"/>
              </a:pPr>
              <a:r>
                <a:rPr lang="en-US" altLang="en-US" sz="2000">
                  <a:latin typeface="Times New Roman" panose="02020603050405020304" pitchFamily="18" charset="0"/>
                </a:rPr>
                <a:t>Halftone distortion / moiré patterns </a:t>
              </a:r>
            </a:p>
          </p:txBody>
        </p:sp>
        <p:pic>
          <p:nvPicPr>
            <p:cNvPr id="5131" name="Picture 1030" descr="HTD_example_800dpi_detail"/>
            <p:cNvPicPr>
              <a:picLocks noChangeAspect="1" noChangeArrowheads="1"/>
            </p:cNvPicPr>
            <p:nvPr/>
          </p:nvPicPr>
          <p:blipFill>
            <a:blip r:embed="rId4"/>
            <a:srcRect l="7796" t="8278" r="7796" b="8278"/>
            <a:stretch>
              <a:fillRect/>
            </a:stretch>
          </p:blipFill>
          <p:spPr bwMode="auto">
            <a:xfrm>
              <a:off x="6094414" y="1979613"/>
              <a:ext cx="2211387" cy="2058987"/>
            </a:xfrm>
            <a:prstGeom prst="rect">
              <a:avLst/>
            </a:prstGeom>
            <a:noFill/>
            <a:ln>
              <a:noFill/>
            </a:ln>
            <a:effectLst>
              <a:outerShdw blurRad="38100" dist="107763" dir="2700000" algn="ctr" rotWithShape="0">
                <a:schemeClr val="tx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Date Placeholder 3"/>
          <p:cNvSpPr>
            <a:spLocks noGrp="1"/>
          </p:cNvSpPr>
          <p:nvPr>
            <p:ph type="dt" sz="half" idx="2"/>
          </p:nvPr>
        </p:nvSpPr>
        <p:spPr/>
        <p:txBody>
          <a:bodyPr/>
          <a:lstStyle/>
          <a:p>
            <a:pPr>
              <a:defRPr/>
            </a:pPr>
            <a:r>
              <a:rPr lang="en-US" smtClean="0"/>
              <a:t>10 November 2016</a:t>
            </a:r>
            <a:endParaRPr lang="en-US" dirty="0"/>
          </a:p>
        </p:txBody>
      </p:sp>
      <p:sp>
        <p:nvSpPr>
          <p:cNvPr id="5" name="Footer Placeholder 4"/>
          <p:cNvSpPr>
            <a:spLocks noGrp="1"/>
          </p:cNvSpPr>
          <p:nvPr>
            <p:ph type="ftr" sz="quarter" idx="3"/>
          </p:nvPr>
        </p:nvSpPr>
        <p:spPr/>
        <p:txBody>
          <a:bodyPr/>
          <a:lstStyle/>
          <a:p>
            <a:pPr>
              <a:defRPr/>
            </a:pPr>
            <a:r>
              <a:rPr lang="en-US" smtClean="0"/>
              <a:t>1999-2016 by Richard Alan Peters II</a:t>
            </a:r>
            <a:endParaRPr lang="en-US"/>
          </a:p>
        </p:txBody>
      </p:sp>
      <p:sp>
        <p:nvSpPr>
          <p:cNvPr id="6" name="Slide Number Placeholder 5"/>
          <p:cNvSpPr>
            <a:spLocks noGrp="1"/>
          </p:cNvSpPr>
          <p:nvPr>
            <p:ph type="sldNum" sz="quarter" idx="4"/>
          </p:nvPr>
        </p:nvSpPr>
        <p:spPr/>
        <p:txBody>
          <a:bodyPr/>
          <a:lstStyle/>
          <a:p>
            <a:pPr>
              <a:defRPr/>
            </a:pPr>
            <a:fld id="{9302CFF2-4115-47FF-9FC4-5205358A9ACF}" type="slidenum">
              <a:rPr lang="en-US" smtClean="0"/>
              <a:pPr>
                <a:defRPr/>
              </a:pPr>
              <a:t>2</a:t>
            </a:fld>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9" name="Picture 2" descr="button-lt-noise_PS"/>
          <p:cNvPicPr>
            <a:picLocks noChangeAspect="1" noChangeArrowheads="1"/>
          </p:cNvPicPr>
          <p:nvPr/>
        </p:nvPicPr>
        <p:blipFill>
          <a:blip r:embed="rId2"/>
          <a:srcRect/>
          <a:stretch>
            <a:fillRect/>
          </a:stretch>
        </p:blipFill>
        <p:spPr bwMode="auto">
          <a:xfrm>
            <a:off x="4879975" y="1828800"/>
            <a:ext cx="3656013" cy="3656013"/>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0" name="Text Box 3"/>
          <p:cNvSpPr txBox="1">
            <a:spLocks noChangeArrowheads="1"/>
          </p:cNvSpPr>
          <p:nvPr/>
        </p:nvSpPr>
        <p:spPr bwMode="auto">
          <a:xfrm>
            <a:off x="4954588" y="5638800"/>
            <a:ext cx="3395662"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000"/>
              <a:t>blue indicates noise &gt; image</a:t>
            </a:r>
          </a:p>
        </p:txBody>
      </p:sp>
      <p:pic>
        <p:nvPicPr>
          <p:cNvPr id="21511" name="Picture 5" descr="button_PS"/>
          <p:cNvPicPr>
            <a:picLocks noChangeAspect="1" noChangeArrowheads="1"/>
          </p:cNvPicPr>
          <p:nvPr/>
        </p:nvPicPr>
        <p:blipFill>
          <a:blip r:embed="rId3"/>
          <a:srcRect/>
          <a:stretch>
            <a:fillRect/>
          </a:stretch>
        </p:blipFill>
        <p:spPr bwMode="auto">
          <a:xfrm>
            <a:off x="457200" y="1828800"/>
            <a:ext cx="3656013" cy="3656013"/>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2" name="Text Box 6"/>
          <p:cNvSpPr txBox="1">
            <a:spLocks noChangeArrowheads="1"/>
          </p:cNvSpPr>
          <p:nvPr/>
        </p:nvSpPr>
        <p:spPr bwMode="auto">
          <a:xfrm>
            <a:off x="1401763" y="5638800"/>
            <a:ext cx="1766887"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000"/>
              <a:t>original image</a:t>
            </a:r>
          </a:p>
        </p:txBody>
      </p:sp>
      <p:sp>
        <p:nvSpPr>
          <p:cNvPr id="21513" name="Rectangle 9"/>
          <p:cNvSpPr>
            <a:spLocks noGrp="1" noChangeArrowheads="1"/>
          </p:cNvSpPr>
          <p:nvPr>
            <p:ph type="title"/>
          </p:nvPr>
        </p:nvSpPr>
        <p:spPr>
          <a:xfrm>
            <a:off x="457200" y="990600"/>
            <a:ext cx="8153400" cy="519113"/>
          </a:xfrm>
          <a:noFill/>
        </p:spPr>
        <p:txBody>
          <a:bodyPr>
            <a:spAutoFit/>
          </a:bodyPr>
          <a:lstStyle/>
          <a:p>
            <a:pPr algn="ctr"/>
            <a:r>
              <a:rPr lang="en-US" altLang="en-US" sz="2800" smtClean="0"/>
              <a:t>Power Spectra of Sum of Image and Noise Field</a:t>
            </a:r>
          </a:p>
        </p:txBody>
      </p:sp>
      <p:sp>
        <p:nvSpPr>
          <p:cNvPr id="2" name="Date Placeholder 1"/>
          <p:cNvSpPr>
            <a:spLocks noGrp="1"/>
          </p:cNvSpPr>
          <p:nvPr>
            <p:ph type="dt" sz="half" idx="2"/>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20</a:t>
            </a:fld>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3" name="Picture 2" descr="noise_PS"/>
          <p:cNvPicPr>
            <a:picLocks noChangeAspect="1" noChangeArrowheads="1"/>
          </p:cNvPicPr>
          <p:nvPr/>
        </p:nvPicPr>
        <p:blipFill>
          <a:blip r:embed="rId2"/>
          <a:srcRect/>
          <a:stretch>
            <a:fillRect/>
          </a:stretch>
        </p:blipFill>
        <p:spPr bwMode="auto">
          <a:xfrm>
            <a:off x="457200" y="1828800"/>
            <a:ext cx="3656013" cy="3656013"/>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Picture 3" descr="button-gt-noise_PS"/>
          <p:cNvPicPr>
            <a:picLocks noChangeAspect="1" noChangeArrowheads="1"/>
          </p:cNvPicPr>
          <p:nvPr/>
        </p:nvPicPr>
        <p:blipFill>
          <a:blip r:embed="rId3"/>
          <a:srcRect/>
          <a:stretch>
            <a:fillRect/>
          </a:stretch>
        </p:blipFill>
        <p:spPr bwMode="auto">
          <a:xfrm>
            <a:off x="4876800" y="1828800"/>
            <a:ext cx="3656013" cy="3656013"/>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5" name="Text Box 4"/>
          <p:cNvSpPr txBox="1">
            <a:spLocks noChangeArrowheads="1"/>
          </p:cNvSpPr>
          <p:nvPr/>
        </p:nvSpPr>
        <p:spPr bwMode="auto">
          <a:xfrm>
            <a:off x="5062538" y="5638800"/>
            <a:ext cx="3281362"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000"/>
              <a:t>red indicates image &gt; noise</a:t>
            </a:r>
          </a:p>
        </p:txBody>
      </p:sp>
      <p:sp>
        <p:nvSpPr>
          <p:cNvPr id="22536" name="Text Box 5"/>
          <p:cNvSpPr txBox="1">
            <a:spLocks noChangeArrowheads="1"/>
          </p:cNvSpPr>
          <p:nvPr/>
        </p:nvSpPr>
        <p:spPr bwMode="auto">
          <a:xfrm>
            <a:off x="1508125" y="5638800"/>
            <a:ext cx="1554163"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000"/>
              <a:t>noise image</a:t>
            </a:r>
          </a:p>
        </p:txBody>
      </p:sp>
      <p:sp>
        <p:nvSpPr>
          <p:cNvPr id="22537" name="Rectangle 9"/>
          <p:cNvSpPr>
            <a:spLocks noGrp="1" noChangeArrowheads="1"/>
          </p:cNvSpPr>
          <p:nvPr>
            <p:ph type="title"/>
          </p:nvPr>
        </p:nvSpPr>
        <p:spPr>
          <a:xfrm>
            <a:off x="457200" y="990600"/>
            <a:ext cx="8153400" cy="519113"/>
          </a:xfrm>
          <a:noFill/>
        </p:spPr>
        <p:txBody>
          <a:bodyPr>
            <a:spAutoFit/>
          </a:bodyPr>
          <a:lstStyle/>
          <a:p>
            <a:pPr algn="ctr"/>
            <a:r>
              <a:rPr lang="en-US" altLang="en-US" sz="2800" smtClean="0"/>
              <a:t>Power Spectra of Sum of Image and Noise Field</a:t>
            </a:r>
          </a:p>
        </p:txBody>
      </p:sp>
      <p:sp>
        <p:nvSpPr>
          <p:cNvPr id="2" name="Date Placeholder 1"/>
          <p:cNvSpPr>
            <a:spLocks noGrp="1"/>
          </p:cNvSpPr>
          <p:nvPr>
            <p:ph type="dt" sz="half" idx="2"/>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21</a:t>
            </a:fld>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7" name="Picture 2" descr="button-vs-noise_PS_map"/>
          <p:cNvPicPr>
            <a:picLocks noChangeAspect="1" noChangeArrowheads="1"/>
          </p:cNvPicPr>
          <p:nvPr/>
        </p:nvPicPr>
        <p:blipFill>
          <a:blip r:embed="rId2"/>
          <a:srcRect/>
          <a:stretch>
            <a:fillRect/>
          </a:stretch>
        </p:blipFill>
        <p:spPr bwMode="auto">
          <a:xfrm>
            <a:off x="4876800" y="1828800"/>
            <a:ext cx="3656013" cy="3656013"/>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3" descr="button+noise_PS"/>
          <p:cNvPicPr>
            <a:picLocks noChangeAspect="1" noChangeArrowheads="1"/>
          </p:cNvPicPr>
          <p:nvPr/>
        </p:nvPicPr>
        <p:blipFill>
          <a:blip r:embed="rId3"/>
          <a:srcRect/>
          <a:stretch>
            <a:fillRect/>
          </a:stretch>
        </p:blipFill>
        <p:spPr bwMode="auto">
          <a:xfrm>
            <a:off x="457200" y="1828800"/>
            <a:ext cx="3656013" cy="3656013"/>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9" name="Text Box 5"/>
          <p:cNvSpPr txBox="1">
            <a:spLocks noChangeArrowheads="1"/>
          </p:cNvSpPr>
          <p:nvPr/>
        </p:nvSpPr>
        <p:spPr bwMode="auto">
          <a:xfrm>
            <a:off x="5807075" y="5638800"/>
            <a:ext cx="1793875"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000"/>
              <a:t>image &amp; noise</a:t>
            </a:r>
          </a:p>
        </p:txBody>
      </p:sp>
      <p:sp>
        <p:nvSpPr>
          <p:cNvPr id="23560" name="Text Box 6"/>
          <p:cNvSpPr txBox="1">
            <a:spLocks noChangeArrowheads="1"/>
          </p:cNvSpPr>
          <p:nvPr/>
        </p:nvSpPr>
        <p:spPr bwMode="auto">
          <a:xfrm>
            <a:off x="1516063" y="5638800"/>
            <a:ext cx="1539875"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000"/>
              <a:t>noisy image</a:t>
            </a:r>
          </a:p>
        </p:txBody>
      </p:sp>
      <p:sp>
        <p:nvSpPr>
          <p:cNvPr id="23561" name="Rectangle 9"/>
          <p:cNvSpPr>
            <a:spLocks noGrp="1" noChangeArrowheads="1"/>
          </p:cNvSpPr>
          <p:nvPr>
            <p:ph type="title"/>
          </p:nvPr>
        </p:nvSpPr>
        <p:spPr>
          <a:xfrm>
            <a:off x="457200" y="990600"/>
            <a:ext cx="8153400" cy="519113"/>
          </a:xfrm>
          <a:noFill/>
        </p:spPr>
        <p:txBody>
          <a:bodyPr>
            <a:spAutoFit/>
          </a:bodyPr>
          <a:lstStyle/>
          <a:p>
            <a:pPr algn="ctr"/>
            <a:r>
              <a:rPr lang="en-US" altLang="en-US" sz="2800" smtClean="0"/>
              <a:t>Power Spectra of Sum of Image and Noise Field</a:t>
            </a:r>
          </a:p>
        </p:txBody>
      </p:sp>
      <p:sp>
        <p:nvSpPr>
          <p:cNvPr id="2" name="Date Placeholder 1"/>
          <p:cNvSpPr>
            <a:spLocks noGrp="1"/>
          </p:cNvSpPr>
          <p:nvPr>
            <p:ph type="dt" sz="half" idx="2"/>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22</a:t>
            </a:fld>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2"/>
          <p:cNvSpPr>
            <a:spLocks noGrp="1" noChangeArrowheads="1"/>
          </p:cNvSpPr>
          <p:nvPr>
            <p:ph type="title"/>
          </p:nvPr>
        </p:nvSpPr>
        <p:spPr>
          <a:xfrm>
            <a:off x="457200" y="990600"/>
            <a:ext cx="7772400" cy="723900"/>
          </a:xfrm>
        </p:spPr>
        <p:txBody>
          <a:bodyPr/>
          <a:lstStyle/>
          <a:p>
            <a:r>
              <a:rPr lang="en-US" altLang="en-US" smtClean="0"/>
              <a:t>Additive Noise: Another Example</a:t>
            </a:r>
          </a:p>
        </p:txBody>
      </p:sp>
      <p:pic>
        <p:nvPicPr>
          <p:cNvPr id="24582" name="Picture 3" descr="wallace_and_gromit"/>
          <p:cNvPicPr>
            <a:picLocks noChangeAspect="1" noChangeArrowheads="1"/>
          </p:cNvPicPr>
          <p:nvPr/>
        </p:nvPicPr>
        <p:blipFill>
          <a:blip r:embed="rId2"/>
          <a:srcRect/>
          <a:stretch>
            <a:fillRect/>
          </a:stretch>
        </p:blipFill>
        <p:spPr bwMode="auto">
          <a:xfrm>
            <a:off x="403225" y="1981200"/>
            <a:ext cx="2420938" cy="3429000"/>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3" name="Picture 4" descr="w&amp;g_noise_std32"/>
          <p:cNvPicPr>
            <a:picLocks noChangeAspect="1" noChangeArrowheads="1"/>
          </p:cNvPicPr>
          <p:nvPr/>
        </p:nvPicPr>
        <p:blipFill>
          <a:blip r:embed="rId3"/>
          <a:srcRect/>
          <a:stretch>
            <a:fillRect/>
          </a:stretch>
        </p:blipFill>
        <p:spPr bwMode="auto">
          <a:xfrm>
            <a:off x="3294063" y="1981200"/>
            <a:ext cx="2422525" cy="3429000"/>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4" name="Picture 5" descr="w&amp;g+noise_std32"/>
          <p:cNvPicPr>
            <a:picLocks noChangeAspect="1" noChangeArrowheads="1"/>
          </p:cNvPicPr>
          <p:nvPr/>
        </p:nvPicPr>
        <p:blipFill>
          <a:blip r:embed="rId4"/>
          <a:srcRect/>
          <a:stretch>
            <a:fillRect/>
          </a:stretch>
        </p:blipFill>
        <p:spPr bwMode="auto">
          <a:xfrm>
            <a:off x="6188075" y="1981200"/>
            <a:ext cx="2422525" cy="3429000"/>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5" name="Text Box 6"/>
          <p:cNvSpPr txBox="1">
            <a:spLocks noChangeArrowheads="1"/>
          </p:cNvSpPr>
          <p:nvPr/>
        </p:nvSpPr>
        <p:spPr bwMode="auto">
          <a:xfrm>
            <a:off x="730250" y="5562600"/>
            <a:ext cx="1766888"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t>original image</a:t>
            </a:r>
          </a:p>
        </p:txBody>
      </p:sp>
      <p:sp>
        <p:nvSpPr>
          <p:cNvPr id="24586" name="Text Box 7"/>
          <p:cNvSpPr txBox="1">
            <a:spLocks noChangeArrowheads="1"/>
          </p:cNvSpPr>
          <p:nvPr/>
        </p:nvSpPr>
        <p:spPr bwMode="auto">
          <a:xfrm>
            <a:off x="3729038" y="5562600"/>
            <a:ext cx="1554162"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t>noise image</a:t>
            </a:r>
          </a:p>
        </p:txBody>
      </p:sp>
      <p:sp>
        <p:nvSpPr>
          <p:cNvPr id="24587" name="Text Box 8"/>
          <p:cNvSpPr txBox="1">
            <a:spLocks noChangeArrowheads="1"/>
          </p:cNvSpPr>
          <p:nvPr/>
        </p:nvSpPr>
        <p:spPr bwMode="auto">
          <a:xfrm>
            <a:off x="6583363" y="5562600"/>
            <a:ext cx="163195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t>image+noise</a:t>
            </a:r>
          </a:p>
        </p:txBody>
      </p:sp>
      <p:sp>
        <p:nvSpPr>
          <p:cNvPr id="2" name="Date Placeholder 1"/>
          <p:cNvSpPr>
            <a:spLocks noGrp="1"/>
          </p:cNvSpPr>
          <p:nvPr>
            <p:ph type="dt" sz="half" idx="2"/>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23</a:t>
            </a:fld>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5" name="Picture 8" descr="w&amp;g+noise_std32_logPS"/>
          <p:cNvPicPr>
            <a:picLocks noChangeAspect="1" noChangeArrowheads="1"/>
          </p:cNvPicPr>
          <p:nvPr/>
        </p:nvPicPr>
        <p:blipFill>
          <a:blip r:embed="rId3"/>
          <a:srcRect/>
          <a:stretch>
            <a:fillRect/>
          </a:stretch>
        </p:blipFill>
        <p:spPr bwMode="auto">
          <a:xfrm>
            <a:off x="6188075" y="1981200"/>
            <a:ext cx="2422525" cy="3429000"/>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7" descr="w&amp;g_noise_std32_logPS"/>
          <p:cNvPicPr>
            <a:picLocks noChangeAspect="1" noChangeArrowheads="1"/>
          </p:cNvPicPr>
          <p:nvPr/>
        </p:nvPicPr>
        <p:blipFill>
          <a:blip r:embed="rId4"/>
          <a:srcRect/>
          <a:stretch>
            <a:fillRect/>
          </a:stretch>
        </p:blipFill>
        <p:spPr bwMode="auto">
          <a:xfrm>
            <a:off x="3292475" y="1981200"/>
            <a:ext cx="2422525" cy="3429000"/>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6" descr="w&amp;g_logPS"/>
          <p:cNvPicPr>
            <a:picLocks noChangeAspect="1" noChangeArrowheads="1"/>
          </p:cNvPicPr>
          <p:nvPr/>
        </p:nvPicPr>
        <p:blipFill>
          <a:blip r:embed="rId5"/>
          <a:srcRect/>
          <a:stretch>
            <a:fillRect/>
          </a:stretch>
        </p:blipFill>
        <p:spPr bwMode="auto">
          <a:xfrm>
            <a:off x="396875" y="1981200"/>
            <a:ext cx="2422525" cy="3429000"/>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8" name="Text Box 9"/>
          <p:cNvSpPr txBox="1">
            <a:spLocks noChangeArrowheads="1"/>
          </p:cNvSpPr>
          <p:nvPr/>
        </p:nvSpPr>
        <p:spPr bwMode="auto">
          <a:xfrm>
            <a:off x="965200" y="5562600"/>
            <a:ext cx="1285875"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t>image PS</a:t>
            </a:r>
          </a:p>
        </p:txBody>
      </p:sp>
      <p:sp>
        <p:nvSpPr>
          <p:cNvPr id="25609" name="Text Box 10"/>
          <p:cNvSpPr txBox="1">
            <a:spLocks noChangeArrowheads="1"/>
          </p:cNvSpPr>
          <p:nvPr/>
        </p:nvSpPr>
        <p:spPr bwMode="auto">
          <a:xfrm>
            <a:off x="3902075" y="5562600"/>
            <a:ext cx="1201738"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t>noise PS</a:t>
            </a:r>
          </a:p>
        </p:txBody>
      </p:sp>
      <p:sp>
        <p:nvSpPr>
          <p:cNvPr id="25610" name="Text Box 11"/>
          <p:cNvSpPr txBox="1">
            <a:spLocks noChangeArrowheads="1"/>
          </p:cNvSpPr>
          <p:nvPr/>
        </p:nvSpPr>
        <p:spPr bwMode="auto">
          <a:xfrm>
            <a:off x="6378575" y="5562600"/>
            <a:ext cx="2041525"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t>image+noise PS</a:t>
            </a:r>
          </a:p>
        </p:txBody>
      </p:sp>
      <p:grpSp>
        <p:nvGrpSpPr>
          <p:cNvPr id="25611" name="Group 1"/>
          <p:cNvGrpSpPr>
            <a:grpSpLocks/>
          </p:cNvGrpSpPr>
          <p:nvPr/>
        </p:nvGrpSpPr>
        <p:grpSpPr bwMode="auto">
          <a:xfrm>
            <a:off x="7315200" y="1066800"/>
            <a:ext cx="1306513" cy="730250"/>
            <a:chOff x="7315203" y="1066800"/>
            <a:chExt cx="1306514" cy="730250"/>
          </a:xfrm>
        </p:grpSpPr>
        <p:sp>
          <p:nvSpPr>
            <p:cNvPr id="25613" name="Text Box 13"/>
            <p:cNvSpPr txBox="1">
              <a:spLocks noChangeArrowheads="1"/>
            </p:cNvSpPr>
            <p:nvPr/>
          </p:nvSpPr>
          <p:spPr bwMode="auto">
            <a:xfrm>
              <a:off x="7315203" y="1066800"/>
              <a:ext cx="1295401" cy="730250"/>
            </a:xfrm>
            <a:prstGeom prst="rect">
              <a:avLst/>
            </a:prstGeom>
            <a:solidFill>
              <a:srgbClr val="FFFFCC"/>
            </a:solidFill>
            <a:ln>
              <a:noFill/>
            </a:ln>
            <a:effectLst>
              <a:outerShdw blurRad="38100" dist="50800" dir="2700000" algn="ctr" rotWithShape="0">
                <a:schemeClr val="tx1">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defRPr/>
              </a:pPr>
              <a:r>
                <a:rPr lang="en-US" sz="1400" dirty="0" smtClean="0">
                  <a:latin typeface="Comic Sans MS" pitchFamily="66" charset="0"/>
                </a:rPr>
                <a:t>displayed: </a:t>
              </a:r>
            </a:p>
            <a:p>
              <a:pPr>
                <a:defRPr/>
              </a:pPr>
              <a:endParaRPr lang="en-US" sz="1400" dirty="0" smtClean="0">
                <a:latin typeface="Comic Sans MS" pitchFamily="66" charset="0"/>
              </a:endParaRPr>
            </a:p>
            <a:p>
              <a:pPr>
                <a:defRPr/>
              </a:pPr>
              <a:endParaRPr lang="en-US" sz="1400" dirty="0" smtClean="0">
                <a:latin typeface="Comic Sans MS" pitchFamily="66" charset="0"/>
              </a:endParaRPr>
            </a:p>
          </p:txBody>
        </p:sp>
        <p:graphicFrame>
          <p:nvGraphicFramePr>
            <p:cNvPr id="25614" name="Object 12"/>
            <p:cNvGraphicFramePr>
              <a:graphicFrameLocks noChangeAspect="1"/>
            </p:cNvGraphicFramePr>
            <p:nvPr>
              <p:extLst>
                <p:ext uri="{D42A27DB-BD31-4B8C-83A1-F6EECF244321}">
                  <p14:modId xmlns:p14="http://schemas.microsoft.com/office/powerpoint/2010/main" val="1767217680"/>
                </p:ext>
              </p:extLst>
            </p:nvPr>
          </p:nvGraphicFramePr>
          <p:xfrm>
            <a:off x="7332666" y="1349375"/>
            <a:ext cx="1289051" cy="427038"/>
          </p:xfrm>
          <a:graphic>
            <a:graphicData uri="http://schemas.openxmlformats.org/presentationml/2006/ole">
              <mc:AlternateContent xmlns:mc="http://schemas.openxmlformats.org/markup-compatibility/2006">
                <mc:Choice xmlns:v="urn:schemas-microsoft-com:vml" Requires="v">
                  <p:oleObj spid="_x0000_s25636" name="Equation" r:id="rId6" imgW="1041120" imgH="342720" progId="Equation.DSMT4">
                    <p:embed/>
                  </p:oleObj>
                </mc:Choice>
                <mc:Fallback>
                  <p:oleObj name="Equation" r:id="rId6" imgW="1041120" imgH="342720" progId="Equation.DSMT4">
                    <p:embed/>
                    <p:pic>
                      <p:nvPicPr>
                        <p:cNvPr id="0" name="Object 12"/>
                        <p:cNvPicPr>
                          <a:picLocks noChangeAspect="1" noChangeArrowheads="1"/>
                        </p:cNvPicPr>
                        <p:nvPr/>
                      </p:nvPicPr>
                      <p:blipFill>
                        <a:blip r:embed="rId7"/>
                        <a:srcRect/>
                        <a:stretch>
                          <a:fillRect/>
                        </a:stretch>
                      </p:blipFill>
                      <p:spPr bwMode="auto">
                        <a:xfrm>
                          <a:off x="7332666" y="1349375"/>
                          <a:ext cx="1289051" cy="427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5612" name="Rectangle 17"/>
          <p:cNvSpPr>
            <a:spLocks noGrp="1" noChangeArrowheads="1"/>
          </p:cNvSpPr>
          <p:nvPr>
            <p:ph type="title"/>
          </p:nvPr>
        </p:nvSpPr>
        <p:spPr>
          <a:xfrm>
            <a:off x="457200" y="990600"/>
            <a:ext cx="7772400" cy="723900"/>
          </a:xfrm>
          <a:noFill/>
        </p:spPr>
        <p:txBody>
          <a:bodyPr/>
          <a:lstStyle/>
          <a:p>
            <a:r>
              <a:rPr lang="en-US" altLang="en-US" smtClean="0"/>
              <a:t>Additive Noise: Another Example</a:t>
            </a:r>
          </a:p>
        </p:txBody>
      </p:sp>
      <p:sp>
        <p:nvSpPr>
          <p:cNvPr id="2" name="Date Placeholder 1"/>
          <p:cNvSpPr>
            <a:spLocks noGrp="1"/>
          </p:cNvSpPr>
          <p:nvPr>
            <p:ph type="dt" sz="half" idx="2"/>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24</a:t>
            </a:fld>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9" name="Picture 7" descr="w&amp;g+noise_std32_logPS"/>
          <p:cNvPicPr>
            <a:picLocks noChangeAspect="1" noChangeArrowheads="1"/>
          </p:cNvPicPr>
          <p:nvPr/>
        </p:nvPicPr>
        <p:blipFill>
          <a:blip r:embed="rId3"/>
          <a:srcRect/>
          <a:stretch>
            <a:fillRect/>
          </a:stretch>
        </p:blipFill>
        <p:spPr bwMode="auto">
          <a:xfrm>
            <a:off x="3289300" y="1981200"/>
            <a:ext cx="2422525" cy="3429000"/>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0" name="Picture 6" descr="w&amp;g_gt_noise_std32_logPS"/>
          <p:cNvPicPr>
            <a:picLocks noChangeAspect="1" noChangeArrowheads="1"/>
          </p:cNvPicPr>
          <p:nvPr/>
        </p:nvPicPr>
        <p:blipFill>
          <a:blip r:embed="rId4"/>
          <a:srcRect/>
          <a:stretch>
            <a:fillRect/>
          </a:stretch>
        </p:blipFill>
        <p:spPr bwMode="auto">
          <a:xfrm>
            <a:off x="6191250" y="1981200"/>
            <a:ext cx="2422525" cy="3429000"/>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1" name="Picture 4" descr="w&amp;g_logPS"/>
          <p:cNvPicPr>
            <a:picLocks noChangeAspect="1" noChangeArrowheads="1"/>
          </p:cNvPicPr>
          <p:nvPr/>
        </p:nvPicPr>
        <p:blipFill>
          <a:blip r:embed="rId5"/>
          <a:srcRect/>
          <a:stretch>
            <a:fillRect/>
          </a:stretch>
        </p:blipFill>
        <p:spPr bwMode="auto">
          <a:xfrm>
            <a:off x="396875" y="1981200"/>
            <a:ext cx="2422525" cy="3429000"/>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2" name="Text Box 8"/>
          <p:cNvSpPr txBox="1">
            <a:spLocks noChangeArrowheads="1"/>
          </p:cNvSpPr>
          <p:nvPr/>
        </p:nvSpPr>
        <p:spPr bwMode="auto">
          <a:xfrm>
            <a:off x="965200" y="5562600"/>
            <a:ext cx="1285875"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t>image PS</a:t>
            </a:r>
          </a:p>
        </p:txBody>
      </p:sp>
      <p:sp>
        <p:nvSpPr>
          <p:cNvPr id="26633" name="Text Box 10"/>
          <p:cNvSpPr txBox="1">
            <a:spLocks noChangeArrowheads="1"/>
          </p:cNvSpPr>
          <p:nvPr/>
        </p:nvSpPr>
        <p:spPr bwMode="auto">
          <a:xfrm>
            <a:off x="6119813" y="5562600"/>
            <a:ext cx="259080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t>image PS &gt; noise PS</a:t>
            </a:r>
          </a:p>
        </p:txBody>
      </p:sp>
      <p:sp>
        <p:nvSpPr>
          <p:cNvPr id="26634" name="Text Box 11"/>
          <p:cNvSpPr txBox="1">
            <a:spLocks noChangeArrowheads="1"/>
          </p:cNvSpPr>
          <p:nvPr/>
        </p:nvSpPr>
        <p:spPr bwMode="auto">
          <a:xfrm>
            <a:off x="3467100" y="5562600"/>
            <a:ext cx="2041525"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t>image+noise PS</a:t>
            </a:r>
          </a:p>
        </p:txBody>
      </p:sp>
      <p:sp>
        <p:nvSpPr>
          <p:cNvPr id="26635" name="Rectangle 16"/>
          <p:cNvSpPr>
            <a:spLocks noGrp="1" noChangeArrowheads="1"/>
          </p:cNvSpPr>
          <p:nvPr>
            <p:ph type="title"/>
          </p:nvPr>
        </p:nvSpPr>
        <p:spPr>
          <a:xfrm>
            <a:off x="457200" y="990600"/>
            <a:ext cx="7772400" cy="723900"/>
          </a:xfrm>
          <a:noFill/>
        </p:spPr>
        <p:txBody>
          <a:bodyPr/>
          <a:lstStyle/>
          <a:p>
            <a:r>
              <a:rPr lang="en-US" altLang="en-US" smtClean="0"/>
              <a:t>Additive Noise: Another Example</a:t>
            </a:r>
          </a:p>
        </p:txBody>
      </p:sp>
      <p:sp>
        <p:nvSpPr>
          <p:cNvPr id="2" name="Date Placeholder 1"/>
          <p:cNvSpPr>
            <a:spLocks noGrp="1"/>
          </p:cNvSpPr>
          <p:nvPr>
            <p:ph type="dt" sz="half" idx="2"/>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25</a:t>
            </a:fld>
            <a:endParaRPr lang="en-US" dirty="0"/>
          </a:p>
        </p:txBody>
      </p:sp>
      <p:grpSp>
        <p:nvGrpSpPr>
          <p:cNvPr id="15" name="Group 1"/>
          <p:cNvGrpSpPr>
            <a:grpSpLocks/>
          </p:cNvGrpSpPr>
          <p:nvPr/>
        </p:nvGrpSpPr>
        <p:grpSpPr bwMode="auto">
          <a:xfrm>
            <a:off x="7315200" y="1066800"/>
            <a:ext cx="1306513" cy="730250"/>
            <a:chOff x="7315203" y="1066800"/>
            <a:chExt cx="1306514" cy="730250"/>
          </a:xfrm>
        </p:grpSpPr>
        <p:sp>
          <p:nvSpPr>
            <p:cNvPr id="17" name="Text Box 13"/>
            <p:cNvSpPr txBox="1">
              <a:spLocks noChangeArrowheads="1"/>
            </p:cNvSpPr>
            <p:nvPr/>
          </p:nvSpPr>
          <p:spPr bwMode="auto">
            <a:xfrm>
              <a:off x="7315203" y="1066800"/>
              <a:ext cx="1295401" cy="730250"/>
            </a:xfrm>
            <a:prstGeom prst="rect">
              <a:avLst/>
            </a:prstGeom>
            <a:solidFill>
              <a:srgbClr val="FFFFCC"/>
            </a:solidFill>
            <a:ln>
              <a:noFill/>
            </a:ln>
            <a:effectLst>
              <a:outerShdw blurRad="38100" dist="50800" dir="2700000" algn="ctr" rotWithShape="0">
                <a:schemeClr val="tx1">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defRPr/>
              </a:pPr>
              <a:r>
                <a:rPr lang="en-US" sz="1400" dirty="0" smtClean="0">
                  <a:latin typeface="Comic Sans MS" pitchFamily="66" charset="0"/>
                </a:rPr>
                <a:t>displayed: </a:t>
              </a:r>
            </a:p>
            <a:p>
              <a:pPr>
                <a:defRPr/>
              </a:pPr>
              <a:endParaRPr lang="en-US" sz="1400" dirty="0" smtClean="0">
                <a:latin typeface="Comic Sans MS" pitchFamily="66" charset="0"/>
              </a:endParaRPr>
            </a:p>
            <a:p>
              <a:pPr>
                <a:defRPr/>
              </a:pPr>
              <a:endParaRPr lang="en-US" sz="1400" dirty="0" smtClean="0">
                <a:latin typeface="Comic Sans MS" pitchFamily="66" charset="0"/>
              </a:endParaRPr>
            </a:p>
          </p:txBody>
        </p:sp>
        <p:graphicFrame>
          <p:nvGraphicFramePr>
            <p:cNvPr id="18" name="Object 12"/>
            <p:cNvGraphicFramePr>
              <a:graphicFrameLocks noChangeAspect="1"/>
            </p:cNvGraphicFramePr>
            <p:nvPr>
              <p:extLst>
                <p:ext uri="{D42A27DB-BD31-4B8C-83A1-F6EECF244321}">
                  <p14:modId xmlns:p14="http://schemas.microsoft.com/office/powerpoint/2010/main" val="118465641"/>
                </p:ext>
              </p:extLst>
            </p:nvPr>
          </p:nvGraphicFramePr>
          <p:xfrm>
            <a:off x="7332666" y="1349375"/>
            <a:ext cx="1289051" cy="427038"/>
          </p:xfrm>
          <a:graphic>
            <a:graphicData uri="http://schemas.openxmlformats.org/presentationml/2006/ole">
              <mc:AlternateContent xmlns:mc="http://schemas.openxmlformats.org/markup-compatibility/2006">
                <mc:Choice xmlns:v="urn:schemas-microsoft-com:vml" Requires="v">
                  <p:oleObj spid="_x0000_s26660" name="Equation" r:id="rId6" imgW="1041120" imgH="342720" progId="Equation.DSMT4">
                    <p:embed/>
                  </p:oleObj>
                </mc:Choice>
                <mc:Fallback>
                  <p:oleObj name="Equation" r:id="rId6" imgW="1041120" imgH="342720" progId="Equation.DSMT4">
                    <p:embed/>
                    <p:pic>
                      <p:nvPicPr>
                        <p:cNvPr id="0" name=""/>
                        <p:cNvPicPr>
                          <a:picLocks noChangeAspect="1" noChangeArrowheads="1"/>
                        </p:cNvPicPr>
                        <p:nvPr/>
                      </p:nvPicPr>
                      <p:blipFill>
                        <a:blip r:embed="rId7"/>
                        <a:srcRect/>
                        <a:stretch>
                          <a:fillRect/>
                        </a:stretch>
                      </p:blipFill>
                      <p:spPr bwMode="auto">
                        <a:xfrm>
                          <a:off x="7332666" y="1349375"/>
                          <a:ext cx="1289051" cy="427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Text Box 13"/>
          <p:cNvSpPr txBox="1">
            <a:spLocks noChangeArrowheads="1"/>
          </p:cNvSpPr>
          <p:nvPr/>
        </p:nvSpPr>
        <p:spPr bwMode="auto">
          <a:xfrm>
            <a:off x="719138" y="5562600"/>
            <a:ext cx="3281362"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000"/>
              <a:t>red indicates image &gt; noise</a:t>
            </a:r>
          </a:p>
        </p:txBody>
      </p:sp>
      <p:sp>
        <p:nvSpPr>
          <p:cNvPr id="27654" name="Text Box 6"/>
          <p:cNvSpPr txBox="1">
            <a:spLocks noChangeArrowheads="1"/>
          </p:cNvSpPr>
          <p:nvPr/>
        </p:nvSpPr>
        <p:spPr bwMode="auto">
          <a:xfrm>
            <a:off x="6119813" y="5562600"/>
            <a:ext cx="259080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t>image PS &gt; noise PS</a:t>
            </a:r>
          </a:p>
        </p:txBody>
      </p:sp>
      <p:sp>
        <p:nvSpPr>
          <p:cNvPr id="27655" name="Rectangle 11"/>
          <p:cNvSpPr>
            <a:spLocks noGrp="1" noChangeArrowheads="1"/>
          </p:cNvSpPr>
          <p:nvPr>
            <p:ph type="title"/>
          </p:nvPr>
        </p:nvSpPr>
        <p:spPr>
          <a:xfrm>
            <a:off x="457200" y="990600"/>
            <a:ext cx="8305800" cy="723900"/>
          </a:xfrm>
          <a:noFill/>
        </p:spPr>
        <p:txBody>
          <a:bodyPr/>
          <a:lstStyle/>
          <a:p>
            <a:r>
              <a:rPr lang="en-US" altLang="en-US" smtClean="0"/>
              <a:t>Additive Noise: Reduce Through Blurring?</a:t>
            </a:r>
          </a:p>
        </p:txBody>
      </p:sp>
      <p:grpSp>
        <p:nvGrpSpPr>
          <p:cNvPr id="27656" name="Group 33"/>
          <p:cNvGrpSpPr>
            <a:grpSpLocks/>
          </p:cNvGrpSpPr>
          <p:nvPr/>
        </p:nvGrpSpPr>
        <p:grpSpPr bwMode="auto">
          <a:xfrm>
            <a:off x="6191250" y="1981200"/>
            <a:ext cx="2422525" cy="3429000"/>
            <a:chOff x="3900" y="1344"/>
            <a:chExt cx="1526" cy="2160"/>
          </a:xfrm>
        </p:grpSpPr>
        <p:pic>
          <p:nvPicPr>
            <p:cNvPr id="27663" name="Picture 3" descr="w&amp;g_gt_noise_std32_logPS"/>
            <p:cNvPicPr>
              <a:picLocks noChangeAspect="1" noChangeArrowheads="1"/>
            </p:cNvPicPr>
            <p:nvPr/>
          </p:nvPicPr>
          <p:blipFill>
            <a:blip r:embed="rId2"/>
            <a:srcRect/>
            <a:stretch>
              <a:fillRect/>
            </a:stretch>
          </p:blipFill>
          <p:spPr bwMode="auto">
            <a:xfrm>
              <a:off x="3900" y="1344"/>
              <a:ext cx="1526" cy="2160"/>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4" name="Oval 15"/>
            <p:cNvSpPr>
              <a:spLocks noChangeArrowheads="1"/>
            </p:cNvSpPr>
            <p:nvPr/>
          </p:nvSpPr>
          <p:spPr bwMode="auto">
            <a:xfrm>
              <a:off x="4340" y="2084"/>
              <a:ext cx="652" cy="652"/>
            </a:xfrm>
            <a:prstGeom prst="ellipse">
              <a:avLst/>
            </a:prstGeom>
            <a:noFill/>
            <a:ln w="28575">
              <a:solidFill>
                <a:srgbClr val="FF0000"/>
              </a:solidFill>
              <a:round/>
              <a:headEnd/>
              <a:tailEnd/>
            </a:ln>
            <a:effectLst>
              <a:outerShdw dist="17961" dir="2700000" algn="ctr" rotWithShape="0">
                <a:schemeClr val="tx2"/>
              </a:outerShdw>
            </a:effectLst>
            <a:extLst>
              <a:ext uri="{909E8E84-426E-40DD-AFC4-6F175D3DCCD1}">
                <a14:hiddenFill xmlns:a14="http://schemas.microsoft.com/office/drawing/2010/main">
                  <a:solidFill>
                    <a:schemeClr val="bg1"/>
                  </a:solidFill>
                </a14:hiddenFill>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a:p>
          </p:txBody>
        </p:sp>
        <p:sp>
          <p:nvSpPr>
            <p:cNvPr id="27665" name="Line 27"/>
            <p:cNvSpPr>
              <a:spLocks noChangeShapeType="1"/>
            </p:cNvSpPr>
            <p:nvPr/>
          </p:nvSpPr>
          <p:spPr bwMode="auto">
            <a:xfrm flipV="1">
              <a:off x="4656" y="2177"/>
              <a:ext cx="223" cy="223"/>
            </a:xfrm>
            <a:prstGeom prst="line">
              <a:avLst/>
            </a:prstGeom>
            <a:noFill/>
            <a:ln w="28575">
              <a:solidFill>
                <a:srgbClr val="FF0000"/>
              </a:solidFill>
              <a:round/>
              <a:headEnd/>
              <a:tailEnd type="triangle" w="med" len="med"/>
            </a:ln>
            <a:effectLst>
              <a:outerShdw dist="17961" dir="2700000" algn="ctr" rotWithShape="0">
                <a:schemeClr val="tx2"/>
              </a:outerShdw>
            </a:effectLst>
            <a:extLst>
              <a:ext uri="{909E8E84-426E-40DD-AFC4-6F175D3DCCD1}">
                <a14:hiddenFill xmlns:a14="http://schemas.microsoft.com/office/drawing/2010/main">
                  <a:noFill/>
                </a14:hiddenFill>
              </a:ext>
            </a:extLst>
          </p:spPr>
          <p:txBody>
            <a:bodyPr/>
            <a:lstStyle/>
            <a:p>
              <a:endParaRPr lang="en-US"/>
            </a:p>
          </p:txBody>
        </p:sp>
        <p:sp>
          <p:nvSpPr>
            <p:cNvPr id="27666" name="Text Box 29"/>
            <p:cNvSpPr txBox="1">
              <a:spLocks noChangeArrowheads="1"/>
            </p:cNvSpPr>
            <p:nvPr/>
          </p:nvSpPr>
          <p:spPr bwMode="auto">
            <a:xfrm>
              <a:off x="4711" y="2304"/>
              <a:ext cx="233" cy="288"/>
            </a:xfrm>
            <a:prstGeom prst="rect">
              <a:avLst/>
            </a:prstGeom>
            <a:noFill/>
            <a:ln>
              <a:noFill/>
            </a:ln>
            <a:effectLst>
              <a:outerShdw dist="17961" dir="2700000" algn="ctr" rotWithShape="0">
                <a:schemeClr val="tx1">
                  <a:alpha val="50000"/>
                </a:schemeClr>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i="1">
                  <a:solidFill>
                    <a:srgbClr val="FF0000"/>
                  </a:solidFill>
                  <a:latin typeface="Times New Roman" panose="02020603050405020304" pitchFamily="18" charset="0"/>
                </a:rPr>
                <a:t>f</a:t>
              </a:r>
              <a:r>
                <a:rPr lang="en-US" altLang="en-US" baseline="-25000">
                  <a:solidFill>
                    <a:srgbClr val="FF0000"/>
                  </a:solidFill>
                  <a:latin typeface="Times New Roman" panose="02020603050405020304" pitchFamily="18" charset="0"/>
                </a:rPr>
                <a:t>0</a:t>
              </a:r>
              <a:endParaRPr lang="en-US" altLang="en-US" i="1" baseline="-25000">
                <a:solidFill>
                  <a:srgbClr val="FF0000"/>
                </a:solidFill>
                <a:latin typeface="Times New Roman" panose="02020603050405020304" pitchFamily="18" charset="0"/>
              </a:endParaRPr>
            </a:p>
          </p:txBody>
        </p:sp>
      </p:grpSp>
      <p:grpSp>
        <p:nvGrpSpPr>
          <p:cNvPr id="27657" name="Group 32"/>
          <p:cNvGrpSpPr>
            <a:grpSpLocks/>
          </p:cNvGrpSpPr>
          <p:nvPr/>
        </p:nvGrpSpPr>
        <p:grpSpPr bwMode="auto">
          <a:xfrm>
            <a:off x="533400" y="1981200"/>
            <a:ext cx="3429000" cy="3429000"/>
            <a:chOff x="336" y="1296"/>
            <a:chExt cx="2160" cy="2160"/>
          </a:xfrm>
        </p:grpSpPr>
        <p:pic>
          <p:nvPicPr>
            <p:cNvPr id="27659" name="Picture 12" descr="button-gt-noise_PS"/>
            <p:cNvPicPr>
              <a:picLocks noChangeAspect="1" noChangeArrowheads="1"/>
            </p:cNvPicPr>
            <p:nvPr/>
          </p:nvPicPr>
          <p:blipFill>
            <a:blip r:embed="rId3"/>
            <a:srcRect/>
            <a:stretch>
              <a:fillRect/>
            </a:stretch>
          </p:blipFill>
          <p:spPr bwMode="auto">
            <a:xfrm>
              <a:off x="336" y="1296"/>
              <a:ext cx="2160" cy="2160"/>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0" name="Oval 14"/>
            <p:cNvSpPr>
              <a:spLocks noChangeArrowheads="1"/>
            </p:cNvSpPr>
            <p:nvPr/>
          </p:nvSpPr>
          <p:spPr bwMode="auto">
            <a:xfrm>
              <a:off x="960" y="1920"/>
              <a:ext cx="912" cy="912"/>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a:p>
          </p:txBody>
        </p:sp>
        <p:sp>
          <p:nvSpPr>
            <p:cNvPr id="27661" name="Line 30"/>
            <p:cNvSpPr>
              <a:spLocks noChangeShapeType="1"/>
            </p:cNvSpPr>
            <p:nvPr/>
          </p:nvSpPr>
          <p:spPr bwMode="auto">
            <a:xfrm flipV="1">
              <a:off x="1417" y="2064"/>
              <a:ext cx="313" cy="31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662" name="Text Box 31"/>
            <p:cNvSpPr txBox="1">
              <a:spLocks noChangeArrowheads="1"/>
            </p:cNvSpPr>
            <p:nvPr/>
          </p:nvSpPr>
          <p:spPr bwMode="auto">
            <a:xfrm>
              <a:off x="1543" y="2208"/>
              <a:ext cx="233"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tx1">
                        <a:alpha val="50000"/>
                      </a:schemeClr>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i="1">
                  <a:latin typeface="Times New Roman" panose="02020603050405020304" pitchFamily="18" charset="0"/>
                </a:rPr>
                <a:t>f</a:t>
              </a:r>
              <a:r>
                <a:rPr lang="en-US" altLang="en-US" baseline="-25000">
                  <a:latin typeface="Times New Roman" panose="02020603050405020304" pitchFamily="18" charset="0"/>
                </a:rPr>
                <a:t>0</a:t>
              </a:r>
              <a:endParaRPr lang="en-US" altLang="en-US" i="1" baseline="-25000">
                <a:latin typeface="Times New Roman" panose="02020603050405020304" pitchFamily="18" charset="0"/>
              </a:endParaRPr>
            </a:p>
          </p:txBody>
        </p:sp>
      </p:grpSp>
      <p:sp>
        <p:nvSpPr>
          <p:cNvPr id="27658" name="Text Box 26"/>
          <p:cNvSpPr txBox="1">
            <a:spLocks noChangeArrowheads="1"/>
          </p:cNvSpPr>
          <p:nvPr/>
        </p:nvSpPr>
        <p:spPr bwMode="auto">
          <a:xfrm>
            <a:off x="3733800" y="2728913"/>
            <a:ext cx="2590800" cy="1920875"/>
          </a:xfrm>
          <a:prstGeom prst="rect">
            <a:avLst/>
          </a:prstGeom>
          <a:solidFill>
            <a:srgbClr val="FFFFCC"/>
          </a:solidFill>
          <a:ln>
            <a:noFill/>
          </a:ln>
          <a:effectLst>
            <a:outerShdw blurRad="38100" dist="88900" dir="2700000" algn="ctr" rotWithShape="0">
              <a:schemeClr val="tx2">
                <a:alpha val="50000"/>
              </a:schemeClr>
            </a:outerShdw>
          </a:effectLs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defRPr/>
            </a:pPr>
            <a:r>
              <a:rPr lang="en-US" sz="2000" dirty="0" smtClean="0">
                <a:latin typeface="Comic Sans MS" pitchFamily="66" charset="0"/>
              </a:rPr>
              <a:t>At some frequency, </a:t>
            </a:r>
            <a:r>
              <a:rPr lang="en-US" sz="2000" i="1" dirty="0" smtClean="0">
                <a:latin typeface="Comic Sans MS" pitchFamily="66" charset="0"/>
              </a:rPr>
              <a:t>f</a:t>
            </a:r>
            <a:r>
              <a:rPr lang="en-US" sz="2000" baseline="-25000" dirty="0" smtClean="0">
                <a:latin typeface="Comic Sans MS" pitchFamily="66" charset="0"/>
              </a:rPr>
              <a:t>0</a:t>
            </a:r>
            <a:r>
              <a:rPr lang="en-US" sz="2000" dirty="0" smtClean="0">
                <a:latin typeface="Comic Sans MS" pitchFamily="66" charset="0"/>
              </a:rPr>
              <a:t>, there are more components where the noise power is greater than the image power.  </a:t>
            </a:r>
          </a:p>
        </p:txBody>
      </p:sp>
      <p:sp>
        <p:nvSpPr>
          <p:cNvPr id="2" name="Date Placeholder 1"/>
          <p:cNvSpPr>
            <a:spLocks noGrp="1"/>
          </p:cNvSpPr>
          <p:nvPr>
            <p:ph type="dt" sz="half" idx="2"/>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26</a:t>
            </a:fld>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7" name="Picture 22" descr="w&amp;g_gt_noise_std32_logPS"/>
          <p:cNvPicPr>
            <a:picLocks noChangeAspect="1" noChangeArrowheads="1"/>
          </p:cNvPicPr>
          <p:nvPr/>
        </p:nvPicPr>
        <p:blipFill>
          <a:blip r:embed="rId2"/>
          <a:srcRect/>
          <a:stretch>
            <a:fillRect/>
          </a:stretch>
        </p:blipFill>
        <p:spPr bwMode="auto">
          <a:xfrm>
            <a:off x="6191250" y="1981200"/>
            <a:ext cx="2422525" cy="3429000"/>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8" name="Oval 23"/>
          <p:cNvSpPr>
            <a:spLocks noChangeArrowheads="1"/>
          </p:cNvSpPr>
          <p:nvPr/>
        </p:nvSpPr>
        <p:spPr bwMode="auto">
          <a:xfrm>
            <a:off x="6889750" y="3155950"/>
            <a:ext cx="1035050" cy="1035050"/>
          </a:xfrm>
          <a:prstGeom prst="ellipse">
            <a:avLst/>
          </a:prstGeom>
          <a:noFill/>
          <a:ln w="28575">
            <a:solidFill>
              <a:srgbClr val="FF0000"/>
            </a:solidFill>
            <a:round/>
            <a:headEnd/>
            <a:tailEnd/>
          </a:ln>
          <a:effectLst>
            <a:outerShdw dist="17961" dir="2700000" algn="ctr" rotWithShape="0">
              <a:schemeClr val="tx2"/>
            </a:outerShdw>
          </a:effectLst>
          <a:extLst>
            <a:ext uri="{909E8E84-426E-40DD-AFC4-6F175D3DCCD1}">
              <a14:hiddenFill xmlns:a14="http://schemas.microsoft.com/office/drawing/2010/main">
                <a:solidFill>
                  <a:schemeClr val="bg1"/>
                </a:solidFill>
              </a14:hiddenFill>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a:p>
        </p:txBody>
      </p:sp>
      <p:grpSp>
        <p:nvGrpSpPr>
          <p:cNvPr id="28679" name="Group 14"/>
          <p:cNvGrpSpPr>
            <a:grpSpLocks/>
          </p:cNvGrpSpPr>
          <p:nvPr/>
        </p:nvGrpSpPr>
        <p:grpSpPr bwMode="auto">
          <a:xfrm>
            <a:off x="6956425" y="3397250"/>
            <a:ext cx="930275" cy="1752600"/>
            <a:chOff x="4368" y="2256"/>
            <a:chExt cx="586" cy="1104"/>
          </a:xfrm>
        </p:grpSpPr>
        <p:sp>
          <p:nvSpPr>
            <p:cNvPr id="28690" name="Text Box 15"/>
            <p:cNvSpPr txBox="1">
              <a:spLocks noChangeArrowheads="1"/>
            </p:cNvSpPr>
            <p:nvPr/>
          </p:nvSpPr>
          <p:spPr bwMode="auto">
            <a:xfrm>
              <a:off x="4400" y="2256"/>
              <a:ext cx="522" cy="288"/>
            </a:xfrm>
            <a:prstGeom prst="rect">
              <a:avLst/>
            </a:prstGeom>
            <a:noFill/>
            <a:ln>
              <a:noFill/>
            </a:ln>
            <a:effectLst>
              <a:outerShdw dist="17961" dir="2700000" algn="ctr" rotWithShape="0">
                <a:schemeClr val="tx2">
                  <a:alpha val="50000"/>
                </a:schemeClr>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a:solidFill>
                    <a:srgbClr val="FF0000"/>
                  </a:solidFill>
                </a:rPr>
                <a:t>pass</a:t>
              </a:r>
            </a:p>
          </p:txBody>
        </p:sp>
        <p:sp>
          <p:nvSpPr>
            <p:cNvPr id="28691" name="Text Box 16"/>
            <p:cNvSpPr txBox="1">
              <a:spLocks noChangeArrowheads="1"/>
            </p:cNvSpPr>
            <p:nvPr/>
          </p:nvSpPr>
          <p:spPr bwMode="auto">
            <a:xfrm>
              <a:off x="4368" y="3072"/>
              <a:ext cx="586" cy="288"/>
            </a:xfrm>
            <a:prstGeom prst="rect">
              <a:avLst/>
            </a:prstGeom>
            <a:noFill/>
            <a:ln>
              <a:noFill/>
            </a:ln>
            <a:effectLst>
              <a:outerShdw dist="17961" dir="2700000" algn="ctr" rotWithShape="0">
                <a:schemeClr val="tx2"/>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a:solidFill>
                    <a:srgbClr val="FF0000"/>
                  </a:solidFill>
                </a:rPr>
                <a:t>reject</a:t>
              </a:r>
            </a:p>
          </p:txBody>
        </p:sp>
      </p:grpSp>
      <p:grpSp>
        <p:nvGrpSpPr>
          <p:cNvPr id="28680" name="Group 31"/>
          <p:cNvGrpSpPr>
            <a:grpSpLocks/>
          </p:cNvGrpSpPr>
          <p:nvPr/>
        </p:nvGrpSpPr>
        <p:grpSpPr bwMode="auto">
          <a:xfrm>
            <a:off x="533400" y="1981200"/>
            <a:ext cx="3429000" cy="3429000"/>
            <a:chOff x="336" y="1320"/>
            <a:chExt cx="2160" cy="2160"/>
          </a:xfrm>
        </p:grpSpPr>
        <p:pic>
          <p:nvPicPr>
            <p:cNvPr id="28688" name="Picture 27" descr="button-gt-noise_PS"/>
            <p:cNvPicPr>
              <a:picLocks noChangeAspect="1" noChangeArrowheads="1"/>
            </p:cNvPicPr>
            <p:nvPr/>
          </p:nvPicPr>
          <p:blipFill>
            <a:blip r:embed="rId3"/>
            <a:srcRect/>
            <a:stretch>
              <a:fillRect/>
            </a:stretch>
          </p:blipFill>
          <p:spPr bwMode="auto">
            <a:xfrm>
              <a:off x="336" y="1320"/>
              <a:ext cx="2160" cy="2160"/>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9" name="Oval 28"/>
            <p:cNvSpPr>
              <a:spLocks noChangeArrowheads="1"/>
            </p:cNvSpPr>
            <p:nvPr/>
          </p:nvSpPr>
          <p:spPr bwMode="auto">
            <a:xfrm>
              <a:off x="960" y="1944"/>
              <a:ext cx="912" cy="912"/>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a:p>
          </p:txBody>
        </p:sp>
      </p:grpSp>
      <p:grpSp>
        <p:nvGrpSpPr>
          <p:cNvPr id="28681" name="Group 9"/>
          <p:cNvGrpSpPr>
            <a:grpSpLocks/>
          </p:cNvGrpSpPr>
          <p:nvPr/>
        </p:nvGrpSpPr>
        <p:grpSpPr bwMode="auto">
          <a:xfrm>
            <a:off x="1792288" y="3470275"/>
            <a:ext cx="930275" cy="1797050"/>
            <a:chOff x="1129" y="2228"/>
            <a:chExt cx="586" cy="1132"/>
          </a:xfrm>
        </p:grpSpPr>
        <p:sp>
          <p:nvSpPr>
            <p:cNvPr id="28686" name="Text Box 10"/>
            <p:cNvSpPr txBox="1">
              <a:spLocks noChangeArrowheads="1"/>
            </p:cNvSpPr>
            <p:nvPr/>
          </p:nvSpPr>
          <p:spPr bwMode="auto">
            <a:xfrm>
              <a:off x="1161" y="2228"/>
              <a:ext cx="522"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a:t>pass</a:t>
              </a:r>
            </a:p>
          </p:txBody>
        </p:sp>
        <p:sp>
          <p:nvSpPr>
            <p:cNvPr id="28687" name="Text Box 11"/>
            <p:cNvSpPr txBox="1">
              <a:spLocks noChangeArrowheads="1"/>
            </p:cNvSpPr>
            <p:nvPr/>
          </p:nvSpPr>
          <p:spPr bwMode="auto">
            <a:xfrm>
              <a:off x="1129" y="3072"/>
              <a:ext cx="586"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a:t>reject</a:t>
              </a:r>
            </a:p>
          </p:txBody>
        </p:sp>
      </p:grpSp>
      <p:sp>
        <p:nvSpPr>
          <p:cNvPr id="28682" name="Text Box 2"/>
          <p:cNvSpPr txBox="1">
            <a:spLocks noChangeArrowheads="1"/>
          </p:cNvSpPr>
          <p:nvPr/>
        </p:nvSpPr>
        <p:spPr bwMode="auto">
          <a:xfrm>
            <a:off x="719138" y="5562600"/>
            <a:ext cx="3281362"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000"/>
              <a:t>red indicates image &gt; noise</a:t>
            </a:r>
          </a:p>
        </p:txBody>
      </p:sp>
      <p:sp>
        <p:nvSpPr>
          <p:cNvPr id="28683" name="Text Box 4"/>
          <p:cNvSpPr txBox="1">
            <a:spLocks noChangeArrowheads="1"/>
          </p:cNvSpPr>
          <p:nvPr/>
        </p:nvSpPr>
        <p:spPr bwMode="auto">
          <a:xfrm>
            <a:off x="6119813" y="5562600"/>
            <a:ext cx="259080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t>image PS &gt; noise PS</a:t>
            </a:r>
          </a:p>
        </p:txBody>
      </p:sp>
      <p:sp>
        <p:nvSpPr>
          <p:cNvPr id="28684" name="Rectangle 5"/>
          <p:cNvSpPr>
            <a:spLocks noGrp="1" noChangeArrowheads="1"/>
          </p:cNvSpPr>
          <p:nvPr>
            <p:ph type="title"/>
          </p:nvPr>
        </p:nvSpPr>
        <p:spPr>
          <a:xfrm>
            <a:off x="457200" y="990600"/>
            <a:ext cx="8305800" cy="723900"/>
          </a:xfrm>
          <a:noFill/>
        </p:spPr>
        <p:txBody>
          <a:bodyPr/>
          <a:lstStyle/>
          <a:p>
            <a:r>
              <a:rPr lang="en-US" altLang="en-US" smtClean="0"/>
              <a:t>Additive Noise: Reduce Through Blurring?</a:t>
            </a:r>
          </a:p>
        </p:txBody>
      </p:sp>
      <p:sp>
        <p:nvSpPr>
          <p:cNvPr id="28685" name="Text Box 33"/>
          <p:cNvSpPr txBox="1">
            <a:spLocks noChangeArrowheads="1"/>
          </p:cNvSpPr>
          <p:nvPr/>
        </p:nvSpPr>
        <p:spPr bwMode="auto">
          <a:xfrm>
            <a:off x="3733800" y="2728913"/>
            <a:ext cx="2590800" cy="1920875"/>
          </a:xfrm>
          <a:prstGeom prst="rect">
            <a:avLst/>
          </a:prstGeom>
          <a:solidFill>
            <a:srgbClr val="FFFFCC"/>
          </a:solidFill>
          <a:ln>
            <a:noFill/>
          </a:ln>
          <a:effectLst>
            <a:outerShdw blurRad="38100" dist="88900" dir="2700000" algn="ctr" rotWithShape="0">
              <a:schemeClr val="tx2">
                <a:alpha val="50000"/>
              </a:schemeClr>
            </a:outerShdw>
          </a:effectLst>
          <a:extLst/>
        </p:spPr>
        <p:txBody>
          <a:bodyPr>
            <a:spAutoFit/>
          </a:bodyPr>
          <a:lstStyle>
            <a:defPPr>
              <a:defRPr lang="en-US"/>
            </a:defPPr>
            <a:lvl1pPr>
              <a:defRPr sz="2000">
                <a:latin typeface="Comic Sans MS" pitchFamily="66" charset="0"/>
              </a:defRPr>
            </a:lvl1pPr>
            <a:lvl2pPr marL="742950" indent="-285750">
              <a:defRPr>
                <a:latin typeface="Arial" charset="0"/>
              </a:defRPr>
            </a:lvl2pPr>
            <a:lvl3pPr marL="1143000" indent="-228600">
              <a:defRPr>
                <a:latin typeface="Arial" charset="0"/>
              </a:defRPr>
            </a:lvl3pPr>
            <a:lvl4pPr marL="1600200" indent="-228600">
              <a:defRPr>
                <a:latin typeface="Arial" charset="0"/>
              </a:defRPr>
            </a:lvl4pPr>
            <a:lvl5pPr marL="2057400" indent="-22860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dirty="0"/>
              <a:t>Thus, it makes sense to apply a LPF with cutoff f0, (a blurring filter) to the images and see what happens.  </a:t>
            </a:r>
          </a:p>
        </p:txBody>
      </p:sp>
      <p:sp>
        <p:nvSpPr>
          <p:cNvPr id="2" name="Date Placeholder 1"/>
          <p:cNvSpPr>
            <a:spLocks noGrp="1"/>
          </p:cNvSpPr>
          <p:nvPr>
            <p:ph type="dt" sz="half" idx="2"/>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27</a:t>
            </a:fld>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1" name="Picture 18" descr="button+noise_blurred"/>
          <p:cNvPicPr>
            <a:picLocks noChangeAspect="1" noChangeArrowheads="1"/>
          </p:cNvPicPr>
          <p:nvPr/>
        </p:nvPicPr>
        <p:blipFill>
          <a:blip r:embed="rId2"/>
          <a:srcRect/>
          <a:stretch>
            <a:fillRect/>
          </a:stretch>
        </p:blipFill>
        <p:spPr bwMode="auto">
          <a:xfrm>
            <a:off x="5181600" y="1982788"/>
            <a:ext cx="3427413" cy="3427412"/>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Picture 17" descr="button+noise_blurred_PS"/>
          <p:cNvPicPr>
            <a:picLocks noChangeAspect="1" noChangeArrowheads="1"/>
          </p:cNvPicPr>
          <p:nvPr/>
        </p:nvPicPr>
        <p:blipFill>
          <a:blip r:embed="rId3"/>
          <a:srcRect/>
          <a:stretch>
            <a:fillRect/>
          </a:stretch>
        </p:blipFill>
        <p:spPr bwMode="auto">
          <a:xfrm>
            <a:off x="533400" y="1981200"/>
            <a:ext cx="3427413" cy="3427413"/>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3" name="Text Box 13"/>
          <p:cNvSpPr txBox="1">
            <a:spLocks noChangeArrowheads="1"/>
          </p:cNvSpPr>
          <p:nvPr/>
        </p:nvSpPr>
        <p:spPr bwMode="auto">
          <a:xfrm>
            <a:off x="457200" y="5562600"/>
            <a:ext cx="3570288"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000"/>
              <a:t>PS of Gaussian blurred image</a:t>
            </a:r>
          </a:p>
        </p:txBody>
      </p:sp>
      <p:sp>
        <p:nvSpPr>
          <p:cNvPr id="29704" name="Text Box 14"/>
          <p:cNvSpPr txBox="1">
            <a:spLocks noChangeArrowheads="1"/>
          </p:cNvSpPr>
          <p:nvPr/>
        </p:nvSpPr>
        <p:spPr bwMode="auto">
          <a:xfrm>
            <a:off x="5461000" y="5562600"/>
            <a:ext cx="292100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t>Gaussian Blurred Image</a:t>
            </a:r>
          </a:p>
        </p:txBody>
      </p:sp>
      <p:sp>
        <p:nvSpPr>
          <p:cNvPr id="29705" name="Rectangle 15"/>
          <p:cNvSpPr>
            <a:spLocks noGrp="1" noChangeArrowheads="1"/>
          </p:cNvSpPr>
          <p:nvPr>
            <p:ph type="title"/>
          </p:nvPr>
        </p:nvSpPr>
        <p:spPr>
          <a:xfrm>
            <a:off x="419100" y="990600"/>
            <a:ext cx="8305800" cy="723900"/>
          </a:xfrm>
          <a:noFill/>
        </p:spPr>
        <p:txBody>
          <a:bodyPr/>
          <a:lstStyle/>
          <a:p>
            <a:pPr algn="ctr"/>
            <a:r>
              <a:rPr lang="en-US" altLang="en-US" sz="3200" smtClean="0"/>
              <a:t>Additive Noise: Reduction Through Blurring.</a:t>
            </a:r>
          </a:p>
        </p:txBody>
      </p:sp>
      <p:sp>
        <p:nvSpPr>
          <p:cNvPr id="29706" name="Text Box 19"/>
          <p:cNvSpPr txBox="1">
            <a:spLocks noChangeArrowheads="1"/>
          </p:cNvSpPr>
          <p:nvPr/>
        </p:nvSpPr>
        <p:spPr bwMode="auto">
          <a:xfrm>
            <a:off x="3733800" y="2514600"/>
            <a:ext cx="1676400" cy="2225675"/>
          </a:xfrm>
          <a:prstGeom prst="rect">
            <a:avLst/>
          </a:prstGeom>
          <a:solidFill>
            <a:srgbClr val="FFFFCC"/>
          </a:solidFill>
          <a:ln>
            <a:noFill/>
          </a:ln>
          <a:effectLst>
            <a:outerShdw blurRad="38100" dist="88900" dir="2700000" algn="ctr" rotWithShape="0">
              <a:schemeClr val="tx2">
                <a:alpha val="50000"/>
              </a:schemeClr>
            </a:outerShdw>
          </a:effectLst>
          <a:extLst/>
        </p:spPr>
        <p:txBody>
          <a:bodyPr>
            <a:spAutoFit/>
          </a:bodyPr>
          <a:lstStyle>
            <a:defPPr>
              <a:defRPr lang="en-US"/>
            </a:defPPr>
            <a:lvl1pPr>
              <a:defRPr sz="2000">
                <a:latin typeface="Comic Sans MS" pitchFamily="66" charset="0"/>
              </a:defRPr>
            </a:lvl1pPr>
            <a:lvl2pPr marL="742950" indent="-285750">
              <a:defRPr>
                <a:latin typeface="Arial" charset="0"/>
              </a:defRPr>
            </a:lvl2pPr>
            <a:lvl3pPr marL="1143000" indent="-228600">
              <a:defRPr>
                <a:latin typeface="Arial" charset="0"/>
              </a:defRPr>
            </a:lvl3pPr>
            <a:lvl4pPr marL="1600200" indent="-228600">
              <a:defRPr>
                <a:latin typeface="Arial" charset="0"/>
              </a:defRPr>
            </a:lvl4pPr>
            <a:lvl5pPr marL="2057400" indent="-22860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dirty="0"/>
              <a:t>The result is actually no better.  There’s less noise but the blurring looks worse.</a:t>
            </a:r>
          </a:p>
        </p:txBody>
      </p:sp>
      <p:sp>
        <p:nvSpPr>
          <p:cNvPr id="2" name="Date Placeholder 1"/>
          <p:cNvSpPr>
            <a:spLocks noGrp="1"/>
          </p:cNvSpPr>
          <p:nvPr>
            <p:ph type="dt" sz="half" idx="2"/>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28</a:t>
            </a:fld>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5" name="Picture 8" descr="wallace_and_gromit+noise_blurred"/>
          <p:cNvPicPr>
            <a:picLocks noChangeAspect="1" noChangeArrowheads="1"/>
          </p:cNvPicPr>
          <p:nvPr/>
        </p:nvPicPr>
        <p:blipFill>
          <a:blip r:embed="rId2"/>
          <a:srcRect/>
          <a:stretch>
            <a:fillRect/>
          </a:stretch>
        </p:blipFill>
        <p:spPr bwMode="auto">
          <a:xfrm>
            <a:off x="5715000" y="1981200"/>
            <a:ext cx="2422525" cy="3429000"/>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6" name="Picture 9" descr="wallace_and_gromit+noise_blurred_PS"/>
          <p:cNvPicPr>
            <a:picLocks noChangeAspect="1" noChangeArrowheads="1"/>
          </p:cNvPicPr>
          <p:nvPr/>
        </p:nvPicPr>
        <p:blipFill>
          <a:blip r:embed="rId3"/>
          <a:srcRect/>
          <a:stretch>
            <a:fillRect/>
          </a:stretch>
        </p:blipFill>
        <p:spPr bwMode="auto">
          <a:xfrm>
            <a:off x="1030288" y="1981200"/>
            <a:ext cx="2422525" cy="3429000"/>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7" name="Text Box 4"/>
          <p:cNvSpPr txBox="1">
            <a:spLocks noChangeArrowheads="1"/>
          </p:cNvSpPr>
          <p:nvPr/>
        </p:nvSpPr>
        <p:spPr bwMode="auto">
          <a:xfrm>
            <a:off x="457200" y="5562600"/>
            <a:ext cx="3570288"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000"/>
              <a:t>PS of Gaussian blurred image</a:t>
            </a:r>
          </a:p>
        </p:txBody>
      </p:sp>
      <p:sp>
        <p:nvSpPr>
          <p:cNvPr id="30728" name="Text Box 5"/>
          <p:cNvSpPr txBox="1">
            <a:spLocks noChangeArrowheads="1"/>
          </p:cNvSpPr>
          <p:nvPr/>
        </p:nvSpPr>
        <p:spPr bwMode="auto">
          <a:xfrm>
            <a:off x="5461000" y="5562600"/>
            <a:ext cx="292100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t>Gaussian Blurred Image</a:t>
            </a:r>
          </a:p>
        </p:txBody>
      </p:sp>
      <p:sp>
        <p:nvSpPr>
          <p:cNvPr id="30729" name="Rectangle 6"/>
          <p:cNvSpPr>
            <a:spLocks noGrp="1" noChangeArrowheads="1"/>
          </p:cNvSpPr>
          <p:nvPr>
            <p:ph type="title"/>
          </p:nvPr>
        </p:nvSpPr>
        <p:spPr>
          <a:xfrm>
            <a:off x="419100" y="990600"/>
            <a:ext cx="8305800" cy="723900"/>
          </a:xfrm>
          <a:noFill/>
        </p:spPr>
        <p:txBody>
          <a:bodyPr/>
          <a:lstStyle/>
          <a:p>
            <a:pPr algn="ctr"/>
            <a:r>
              <a:rPr lang="en-US" altLang="en-US" sz="3200" smtClean="0"/>
              <a:t>Additive Noise: Reduction Through Blurring.</a:t>
            </a:r>
          </a:p>
        </p:txBody>
      </p:sp>
      <p:sp>
        <p:nvSpPr>
          <p:cNvPr id="30730" name="Text Box 7"/>
          <p:cNvSpPr txBox="1">
            <a:spLocks noChangeArrowheads="1"/>
          </p:cNvSpPr>
          <p:nvPr/>
        </p:nvSpPr>
        <p:spPr bwMode="auto">
          <a:xfrm>
            <a:off x="3733800" y="2514600"/>
            <a:ext cx="1676400" cy="2225675"/>
          </a:xfrm>
          <a:prstGeom prst="rect">
            <a:avLst/>
          </a:prstGeom>
          <a:solidFill>
            <a:srgbClr val="FFFFCC"/>
          </a:solidFill>
          <a:ln>
            <a:noFill/>
          </a:ln>
          <a:effectLst>
            <a:outerShdw blurRad="38100" dist="88900" dir="2700000" algn="ctr" rotWithShape="0">
              <a:schemeClr val="tx2">
                <a:alpha val="50000"/>
              </a:schemeClr>
            </a:outerShdw>
          </a:effectLst>
          <a:extLst/>
        </p:spPr>
        <p:txBody>
          <a:bodyPr>
            <a:spAutoFit/>
          </a:bodyPr>
          <a:lstStyle>
            <a:defPPr>
              <a:defRPr lang="en-US"/>
            </a:defPPr>
            <a:lvl1pPr>
              <a:defRPr sz="2000">
                <a:latin typeface="Comic Sans MS" pitchFamily="66" charset="0"/>
              </a:defRPr>
            </a:lvl1pPr>
            <a:lvl2pPr marL="742950" indent="-285750">
              <a:defRPr>
                <a:latin typeface="Arial" charset="0"/>
              </a:defRPr>
            </a:lvl2pPr>
            <a:lvl3pPr marL="1143000" indent="-228600">
              <a:defRPr>
                <a:latin typeface="Arial" charset="0"/>
              </a:defRPr>
            </a:lvl3pPr>
            <a:lvl4pPr marL="1600200" indent="-228600">
              <a:defRPr>
                <a:latin typeface="Arial" charset="0"/>
              </a:defRPr>
            </a:lvl4pPr>
            <a:lvl5pPr marL="2057400" indent="-22860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dirty="0"/>
              <a:t>The result is actually no better.  There’s less noise but the blurring looks worse.</a:t>
            </a:r>
          </a:p>
        </p:txBody>
      </p:sp>
      <p:sp>
        <p:nvSpPr>
          <p:cNvPr id="2" name="Date Placeholder 1"/>
          <p:cNvSpPr>
            <a:spLocks noGrp="1"/>
          </p:cNvSpPr>
          <p:nvPr>
            <p:ph type="dt" sz="half" idx="2"/>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29</a:t>
            </a:fld>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Grp="1" noChangeArrowheads="1"/>
          </p:cNvSpPr>
          <p:nvPr>
            <p:ph type="title"/>
          </p:nvPr>
        </p:nvSpPr>
        <p:spPr>
          <a:xfrm>
            <a:off x="457200" y="1143000"/>
            <a:ext cx="8153400" cy="723900"/>
          </a:xfrm>
        </p:spPr>
        <p:txBody>
          <a:bodyPr/>
          <a:lstStyle/>
          <a:p>
            <a:pPr algn="ctr"/>
            <a:r>
              <a:rPr lang="en-US" altLang="en-US" sz="3200" dirty="0" smtClean="0"/>
              <a:t>Image with Additive Noise</a:t>
            </a:r>
          </a:p>
        </p:txBody>
      </p:sp>
      <p:grpSp>
        <p:nvGrpSpPr>
          <p:cNvPr id="11" name="Group 10"/>
          <p:cNvGrpSpPr/>
          <p:nvPr/>
        </p:nvGrpSpPr>
        <p:grpSpPr>
          <a:xfrm>
            <a:off x="533400" y="2438400"/>
            <a:ext cx="3479800" cy="3444875"/>
            <a:chOff x="533400" y="2438400"/>
            <a:chExt cx="3479800" cy="3444875"/>
          </a:xfrm>
        </p:grpSpPr>
        <p:grpSp>
          <p:nvGrpSpPr>
            <p:cNvPr id="9" name="Group 8"/>
            <p:cNvGrpSpPr/>
            <p:nvPr/>
          </p:nvGrpSpPr>
          <p:grpSpPr>
            <a:xfrm>
              <a:off x="533400" y="2438400"/>
              <a:ext cx="3479800" cy="2667000"/>
              <a:chOff x="533400" y="2438400"/>
              <a:chExt cx="3479800" cy="2667000"/>
            </a:xfrm>
          </p:grpSpPr>
          <p:graphicFrame>
            <p:nvGraphicFramePr>
              <p:cNvPr id="6165" name="Object 4"/>
              <p:cNvGraphicFramePr>
                <a:graphicFrameLocks noChangeAspect="1"/>
              </p:cNvGraphicFramePr>
              <p:nvPr>
                <p:extLst>
                  <p:ext uri="{D42A27DB-BD31-4B8C-83A1-F6EECF244321}">
                    <p14:modId xmlns:p14="http://schemas.microsoft.com/office/powerpoint/2010/main" val="3461941928"/>
                  </p:ext>
                </p:extLst>
              </p:nvPr>
            </p:nvGraphicFramePr>
            <p:xfrm>
              <a:off x="725488" y="3556000"/>
              <a:ext cx="3124200" cy="481013"/>
            </p:xfrm>
            <a:graphic>
              <a:graphicData uri="http://schemas.openxmlformats.org/presentationml/2006/ole">
                <mc:AlternateContent xmlns:mc="http://schemas.openxmlformats.org/markup-compatibility/2006">
                  <mc:Choice xmlns:v="urn:schemas-microsoft-com:vml" Requires="v">
                    <p:oleObj spid="_x0000_s6220" name="Equation" r:id="rId3" imgW="1574640" imgH="241200" progId="Equation.DSMT4">
                      <p:embed/>
                    </p:oleObj>
                  </mc:Choice>
                  <mc:Fallback>
                    <p:oleObj name="Equation" r:id="rId3" imgW="1574640" imgH="241200" progId="Equation.DSMT4">
                      <p:embed/>
                      <p:pic>
                        <p:nvPicPr>
                          <p:cNvPr id="0" name="Object 4"/>
                          <p:cNvPicPr>
                            <a:picLocks noChangeAspect="1" noChangeArrowheads="1"/>
                          </p:cNvPicPr>
                          <p:nvPr/>
                        </p:nvPicPr>
                        <p:blipFill>
                          <a:blip r:embed="rId4"/>
                          <a:srcRect/>
                          <a:stretch>
                            <a:fillRect/>
                          </a:stretch>
                        </p:blipFill>
                        <p:spPr bwMode="auto">
                          <a:xfrm>
                            <a:off x="725488" y="3556000"/>
                            <a:ext cx="3124200"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 name="Group 3"/>
              <p:cNvGrpSpPr/>
              <p:nvPr/>
            </p:nvGrpSpPr>
            <p:grpSpPr>
              <a:xfrm>
                <a:off x="1549400" y="4086225"/>
                <a:ext cx="1447800" cy="1019175"/>
                <a:chOff x="1549400" y="4086225"/>
                <a:chExt cx="1447800" cy="1019175"/>
              </a:xfrm>
            </p:grpSpPr>
            <p:sp>
              <p:nvSpPr>
                <p:cNvPr id="6174" name="AutoShape 7"/>
                <p:cNvSpPr>
                  <a:spLocks noChangeArrowheads="1"/>
                </p:cNvSpPr>
                <p:nvPr/>
              </p:nvSpPr>
              <p:spPr bwMode="auto">
                <a:xfrm>
                  <a:off x="2197100" y="4086225"/>
                  <a:ext cx="152400" cy="381000"/>
                </a:xfrm>
                <a:prstGeom prst="upArrow">
                  <a:avLst>
                    <a:gd name="adj1" fmla="val 50000"/>
                    <a:gd name="adj2" fmla="val 62500"/>
                  </a:avLst>
                </a:prstGeom>
                <a:solidFill>
                  <a:srgbClr val="FFFFCC"/>
                </a:solidFill>
                <a:ln>
                  <a:noFill/>
                </a:ln>
                <a:effectLst>
                  <a:outerShdw blurRad="50800" dist="38100" dir="2700000" algn="tl" rotWithShape="0">
                    <a:prstClr val="black">
                      <a:alpha val="5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a:p>
              </p:txBody>
            </p:sp>
            <p:sp>
              <p:nvSpPr>
                <p:cNvPr id="6175" name="Text Box 8"/>
                <p:cNvSpPr txBox="1">
                  <a:spLocks noChangeArrowheads="1"/>
                </p:cNvSpPr>
                <p:nvPr/>
              </p:nvSpPr>
              <p:spPr bwMode="auto">
                <a:xfrm>
                  <a:off x="1549400" y="4464050"/>
                  <a:ext cx="1447800" cy="641350"/>
                </a:xfrm>
                <a:prstGeom prst="rect">
                  <a:avLst/>
                </a:prstGeom>
                <a:solidFill>
                  <a:srgbClr val="FFFFCC"/>
                </a:solidFill>
                <a:ln>
                  <a:noFill/>
                </a:ln>
                <a:effectLst>
                  <a:outerShdw blurRad="50800" dist="38100" dir="2700000" algn="tl" rotWithShape="0">
                    <a:prstClr val="black">
                      <a:alpha val="5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1800" dirty="0">
                      <a:latin typeface="Comic Sans MS" panose="030F0702030302020204" pitchFamily="66" charset="0"/>
                    </a:rPr>
                    <a:t>undegraded image</a:t>
                  </a:r>
                </a:p>
              </p:txBody>
            </p:sp>
          </p:grpSp>
          <p:grpSp>
            <p:nvGrpSpPr>
              <p:cNvPr id="2" name="Group 1"/>
              <p:cNvGrpSpPr/>
              <p:nvPr/>
            </p:nvGrpSpPr>
            <p:grpSpPr>
              <a:xfrm>
                <a:off x="533400" y="2438400"/>
                <a:ext cx="1447800" cy="1014413"/>
                <a:chOff x="533400" y="2438400"/>
                <a:chExt cx="1447800" cy="1014413"/>
              </a:xfrm>
            </p:grpSpPr>
            <p:sp>
              <p:nvSpPr>
                <p:cNvPr id="6172" name="Text Box 10"/>
                <p:cNvSpPr txBox="1">
                  <a:spLocks noChangeArrowheads="1"/>
                </p:cNvSpPr>
                <p:nvPr/>
              </p:nvSpPr>
              <p:spPr bwMode="auto">
                <a:xfrm>
                  <a:off x="533400" y="2438400"/>
                  <a:ext cx="1447800" cy="641350"/>
                </a:xfrm>
                <a:prstGeom prst="rect">
                  <a:avLst/>
                </a:prstGeom>
                <a:solidFill>
                  <a:srgbClr val="FFFFCC"/>
                </a:solidFill>
                <a:ln>
                  <a:noFill/>
                </a:ln>
                <a:effectLst>
                  <a:outerShdw blurRad="50800" dist="38100" dir="2700000" algn="tl" rotWithShape="0">
                    <a:prstClr val="black">
                      <a:alpha val="5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1800" dirty="0">
                      <a:latin typeface="Comic Sans MS" panose="030F0702030302020204" pitchFamily="66" charset="0"/>
                    </a:rPr>
                    <a:t>noisy  image</a:t>
                  </a:r>
                </a:p>
              </p:txBody>
            </p:sp>
            <p:sp>
              <p:nvSpPr>
                <p:cNvPr id="6173" name="AutoShape 11"/>
                <p:cNvSpPr>
                  <a:spLocks noChangeArrowheads="1"/>
                </p:cNvSpPr>
                <p:nvPr/>
              </p:nvSpPr>
              <p:spPr bwMode="auto">
                <a:xfrm flipH="1" flipV="1">
                  <a:off x="1181100" y="3071813"/>
                  <a:ext cx="152400" cy="381000"/>
                </a:xfrm>
                <a:prstGeom prst="upArrow">
                  <a:avLst>
                    <a:gd name="adj1" fmla="val 50000"/>
                    <a:gd name="adj2" fmla="val 62500"/>
                  </a:avLst>
                </a:prstGeom>
                <a:solidFill>
                  <a:srgbClr val="FFFFCC"/>
                </a:solidFill>
                <a:ln>
                  <a:noFill/>
                </a:ln>
                <a:effectLst>
                  <a:outerShdw blurRad="50800" dist="38100" dir="2700000" algn="tl" rotWithShape="0">
                    <a:prstClr val="black">
                      <a:alpha val="5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a:p>
              </p:txBody>
            </p:sp>
          </p:grpSp>
          <p:grpSp>
            <p:nvGrpSpPr>
              <p:cNvPr id="3" name="Group 2"/>
              <p:cNvGrpSpPr/>
              <p:nvPr/>
            </p:nvGrpSpPr>
            <p:grpSpPr>
              <a:xfrm>
                <a:off x="2565400" y="2438400"/>
                <a:ext cx="1447800" cy="1014413"/>
                <a:chOff x="2565400" y="2438400"/>
                <a:chExt cx="1447800" cy="1014413"/>
              </a:xfrm>
            </p:grpSpPr>
            <p:sp>
              <p:nvSpPr>
                <p:cNvPr id="6170" name="Text Box 13"/>
                <p:cNvSpPr txBox="1">
                  <a:spLocks noChangeArrowheads="1"/>
                </p:cNvSpPr>
                <p:nvPr/>
              </p:nvSpPr>
              <p:spPr bwMode="auto">
                <a:xfrm>
                  <a:off x="2565400" y="2438400"/>
                  <a:ext cx="1447800" cy="641350"/>
                </a:xfrm>
                <a:prstGeom prst="rect">
                  <a:avLst/>
                </a:prstGeom>
                <a:solidFill>
                  <a:srgbClr val="FFFFCC"/>
                </a:solidFill>
                <a:ln>
                  <a:noFill/>
                </a:ln>
                <a:effectLst>
                  <a:outerShdw blurRad="50800" dist="38100" dir="2700000" algn="tl" rotWithShape="0">
                    <a:prstClr val="black">
                      <a:alpha val="5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1800" dirty="0">
                      <a:latin typeface="Comic Sans MS" panose="030F0702030302020204" pitchFamily="66" charset="0"/>
                    </a:rPr>
                    <a:t>additive noise</a:t>
                  </a:r>
                </a:p>
              </p:txBody>
            </p:sp>
            <p:sp>
              <p:nvSpPr>
                <p:cNvPr id="6171" name="AutoShape 14"/>
                <p:cNvSpPr>
                  <a:spLocks noChangeArrowheads="1"/>
                </p:cNvSpPr>
                <p:nvPr/>
              </p:nvSpPr>
              <p:spPr bwMode="auto">
                <a:xfrm flipH="1" flipV="1">
                  <a:off x="3213100" y="3071813"/>
                  <a:ext cx="152400" cy="381000"/>
                </a:xfrm>
                <a:prstGeom prst="upArrow">
                  <a:avLst>
                    <a:gd name="adj1" fmla="val 50000"/>
                    <a:gd name="adj2" fmla="val 62500"/>
                  </a:avLst>
                </a:prstGeom>
                <a:solidFill>
                  <a:srgbClr val="FFFFCC"/>
                </a:solidFill>
                <a:ln>
                  <a:noFill/>
                </a:ln>
                <a:effectLst>
                  <a:outerShdw blurRad="50800" dist="38100" dir="2700000" algn="tl" rotWithShape="0">
                    <a:prstClr val="black">
                      <a:alpha val="5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a:p>
              </p:txBody>
            </p:sp>
          </p:grpSp>
        </p:grpSp>
        <p:sp>
          <p:nvSpPr>
            <p:cNvPr id="6152" name="Text Box 27"/>
            <p:cNvSpPr txBox="1">
              <a:spLocks noChangeArrowheads="1"/>
            </p:cNvSpPr>
            <p:nvPr/>
          </p:nvSpPr>
          <p:spPr bwMode="auto">
            <a:xfrm>
              <a:off x="1362075" y="5486400"/>
              <a:ext cx="182245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000"/>
                <a:t>spatial domain</a:t>
              </a:r>
            </a:p>
          </p:txBody>
        </p:sp>
      </p:grpSp>
      <p:grpSp>
        <p:nvGrpSpPr>
          <p:cNvPr id="12" name="Group 11"/>
          <p:cNvGrpSpPr/>
          <p:nvPr/>
        </p:nvGrpSpPr>
        <p:grpSpPr>
          <a:xfrm>
            <a:off x="5040313" y="2438400"/>
            <a:ext cx="3527425" cy="3444875"/>
            <a:chOff x="5040313" y="2438400"/>
            <a:chExt cx="3527425" cy="3444875"/>
          </a:xfrm>
        </p:grpSpPr>
        <p:grpSp>
          <p:nvGrpSpPr>
            <p:cNvPr id="10" name="Group 9"/>
            <p:cNvGrpSpPr/>
            <p:nvPr/>
          </p:nvGrpSpPr>
          <p:grpSpPr>
            <a:xfrm>
              <a:off x="5040313" y="2438400"/>
              <a:ext cx="3527425" cy="2667000"/>
              <a:chOff x="5040313" y="2438400"/>
              <a:chExt cx="3527425" cy="2667000"/>
            </a:xfrm>
          </p:grpSpPr>
          <p:grpSp>
            <p:nvGrpSpPr>
              <p:cNvPr id="8" name="Group 7"/>
              <p:cNvGrpSpPr/>
              <p:nvPr/>
            </p:nvGrpSpPr>
            <p:grpSpPr>
              <a:xfrm>
                <a:off x="5054601" y="2438400"/>
                <a:ext cx="3479800" cy="2667000"/>
                <a:chOff x="5054601" y="2438400"/>
                <a:chExt cx="3479800" cy="2667000"/>
              </a:xfrm>
            </p:grpSpPr>
            <p:grpSp>
              <p:nvGrpSpPr>
                <p:cNvPr id="5" name="Group 4"/>
                <p:cNvGrpSpPr/>
                <p:nvPr/>
              </p:nvGrpSpPr>
              <p:grpSpPr>
                <a:xfrm>
                  <a:off x="6070601" y="4086225"/>
                  <a:ext cx="1447800" cy="1019175"/>
                  <a:chOff x="6070601" y="4086225"/>
                  <a:chExt cx="1447800" cy="1019175"/>
                </a:xfrm>
              </p:grpSpPr>
              <p:sp>
                <p:nvSpPr>
                  <p:cNvPr id="6163" name="AutoShape 18"/>
                  <p:cNvSpPr>
                    <a:spLocks noChangeArrowheads="1"/>
                  </p:cNvSpPr>
                  <p:nvPr/>
                </p:nvSpPr>
                <p:spPr bwMode="auto">
                  <a:xfrm>
                    <a:off x="6718301" y="4086225"/>
                    <a:ext cx="152400" cy="381000"/>
                  </a:xfrm>
                  <a:prstGeom prst="upArrow">
                    <a:avLst>
                      <a:gd name="adj1" fmla="val 50000"/>
                      <a:gd name="adj2" fmla="val 62500"/>
                    </a:avLst>
                  </a:prstGeom>
                  <a:solidFill>
                    <a:srgbClr val="FFFFCC"/>
                  </a:solidFill>
                  <a:ln>
                    <a:noFill/>
                  </a:ln>
                  <a:effectLst>
                    <a:outerShdw blurRad="50800" dist="38100" dir="2700000" algn="tl" rotWithShape="0">
                      <a:prstClr val="black">
                        <a:alpha val="5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a:p>
                </p:txBody>
              </p:sp>
              <p:sp>
                <p:nvSpPr>
                  <p:cNvPr id="6164" name="Text Box 19"/>
                  <p:cNvSpPr txBox="1">
                    <a:spLocks noChangeArrowheads="1"/>
                  </p:cNvSpPr>
                  <p:nvPr/>
                </p:nvSpPr>
                <p:spPr bwMode="auto">
                  <a:xfrm>
                    <a:off x="6070601" y="4464050"/>
                    <a:ext cx="1447800" cy="641350"/>
                  </a:xfrm>
                  <a:prstGeom prst="rect">
                    <a:avLst/>
                  </a:prstGeom>
                  <a:solidFill>
                    <a:srgbClr val="FFFFCC"/>
                  </a:solidFill>
                  <a:ln>
                    <a:noFill/>
                  </a:ln>
                  <a:effectLst>
                    <a:outerShdw blurRad="50800" dist="38100" dir="2700000" algn="tl" rotWithShape="0">
                      <a:prstClr val="black">
                        <a:alpha val="5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1800" dirty="0">
                        <a:latin typeface="Comic Sans MS" panose="030F0702030302020204" pitchFamily="66" charset="0"/>
                      </a:rPr>
                      <a:t>undegraded image</a:t>
                    </a:r>
                  </a:p>
                </p:txBody>
              </p:sp>
            </p:grpSp>
            <p:grpSp>
              <p:nvGrpSpPr>
                <p:cNvPr id="6" name="Group 5"/>
                <p:cNvGrpSpPr/>
                <p:nvPr/>
              </p:nvGrpSpPr>
              <p:grpSpPr>
                <a:xfrm>
                  <a:off x="5054601" y="2438400"/>
                  <a:ext cx="1447800" cy="1014413"/>
                  <a:chOff x="5054601" y="2438400"/>
                  <a:chExt cx="1447800" cy="1014413"/>
                </a:xfrm>
              </p:grpSpPr>
              <p:sp>
                <p:nvSpPr>
                  <p:cNvPr id="6161" name="Text Box 21"/>
                  <p:cNvSpPr txBox="1">
                    <a:spLocks noChangeArrowheads="1"/>
                  </p:cNvSpPr>
                  <p:nvPr/>
                </p:nvSpPr>
                <p:spPr bwMode="auto">
                  <a:xfrm>
                    <a:off x="5054601" y="2438400"/>
                    <a:ext cx="1447800" cy="641350"/>
                  </a:xfrm>
                  <a:prstGeom prst="rect">
                    <a:avLst/>
                  </a:prstGeom>
                  <a:solidFill>
                    <a:srgbClr val="FFFFCC"/>
                  </a:solidFill>
                  <a:ln>
                    <a:noFill/>
                  </a:ln>
                  <a:effectLst>
                    <a:outerShdw blurRad="50800" dist="38100" dir="2700000" algn="tl" rotWithShape="0">
                      <a:prstClr val="black">
                        <a:alpha val="5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1800" dirty="0">
                        <a:latin typeface="Comic Sans MS" panose="030F0702030302020204" pitchFamily="66" charset="0"/>
                      </a:rPr>
                      <a:t>noisy  image</a:t>
                    </a:r>
                  </a:p>
                </p:txBody>
              </p:sp>
              <p:sp>
                <p:nvSpPr>
                  <p:cNvPr id="6162" name="AutoShape 22"/>
                  <p:cNvSpPr>
                    <a:spLocks noChangeArrowheads="1"/>
                  </p:cNvSpPr>
                  <p:nvPr/>
                </p:nvSpPr>
                <p:spPr bwMode="auto">
                  <a:xfrm flipH="1" flipV="1">
                    <a:off x="5702301" y="3071813"/>
                    <a:ext cx="152400" cy="381000"/>
                  </a:xfrm>
                  <a:prstGeom prst="upArrow">
                    <a:avLst>
                      <a:gd name="adj1" fmla="val 50000"/>
                      <a:gd name="adj2" fmla="val 62500"/>
                    </a:avLst>
                  </a:prstGeom>
                  <a:solidFill>
                    <a:srgbClr val="FFFFCC"/>
                  </a:solidFill>
                  <a:ln>
                    <a:noFill/>
                  </a:ln>
                  <a:effectLst>
                    <a:outerShdw blurRad="50800" dist="38100" dir="2700000" algn="tl" rotWithShape="0">
                      <a:prstClr val="black">
                        <a:alpha val="5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a:p>
                </p:txBody>
              </p:sp>
            </p:grpSp>
            <p:grpSp>
              <p:nvGrpSpPr>
                <p:cNvPr id="7" name="Group 6"/>
                <p:cNvGrpSpPr/>
                <p:nvPr/>
              </p:nvGrpSpPr>
              <p:grpSpPr>
                <a:xfrm>
                  <a:off x="7086601" y="2438400"/>
                  <a:ext cx="1447800" cy="1014413"/>
                  <a:chOff x="7086601" y="2438400"/>
                  <a:chExt cx="1447800" cy="1014413"/>
                </a:xfrm>
              </p:grpSpPr>
              <p:sp>
                <p:nvSpPr>
                  <p:cNvPr id="6159" name="Text Box 24"/>
                  <p:cNvSpPr txBox="1">
                    <a:spLocks noChangeArrowheads="1"/>
                  </p:cNvSpPr>
                  <p:nvPr/>
                </p:nvSpPr>
                <p:spPr bwMode="auto">
                  <a:xfrm>
                    <a:off x="7086601" y="2438400"/>
                    <a:ext cx="1447800" cy="641350"/>
                  </a:xfrm>
                  <a:prstGeom prst="rect">
                    <a:avLst/>
                  </a:prstGeom>
                  <a:solidFill>
                    <a:srgbClr val="FFFFCC"/>
                  </a:solidFill>
                  <a:ln>
                    <a:noFill/>
                  </a:ln>
                  <a:effectLst>
                    <a:outerShdw blurRad="50800" dist="38100" dir="2700000" algn="tl" rotWithShape="0">
                      <a:prstClr val="black">
                        <a:alpha val="5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1800" dirty="0">
                        <a:latin typeface="Comic Sans MS" panose="030F0702030302020204" pitchFamily="66" charset="0"/>
                      </a:rPr>
                      <a:t>additive noise</a:t>
                    </a:r>
                  </a:p>
                </p:txBody>
              </p:sp>
              <p:sp>
                <p:nvSpPr>
                  <p:cNvPr id="6160" name="AutoShape 25"/>
                  <p:cNvSpPr>
                    <a:spLocks noChangeArrowheads="1"/>
                  </p:cNvSpPr>
                  <p:nvPr/>
                </p:nvSpPr>
                <p:spPr bwMode="auto">
                  <a:xfrm flipH="1" flipV="1">
                    <a:off x="7734301" y="3071813"/>
                    <a:ext cx="152400" cy="381000"/>
                  </a:xfrm>
                  <a:prstGeom prst="upArrow">
                    <a:avLst>
                      <a:gd name="adj1" fmla="val 50000"/>
                      <a:gd name="adj2" fmla="val 62500"/>
                    </a:avLst>
                  </a:prstGeom>
                  <a:solidFill>
                    <a:srgbClr val="FFFFCC"/>
                  </a:solidFill>
                  <a:ln>
                    <a:noFill/>
                  </a:ln>
                  <a:effectLst>
                    <a:outerShdw blurRad="50800" dist="38100" dir="2700000" algn="tl" rotWithShape="0">
                      <a:prstClr val="black">
                        <a:alpha val="5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a:p>
                </p:txBody>
              </p:sp>
            </p:grpSp>
          </p:grpSp>
          <p:graphicFrame>
            <p:nvGraphicFramePr>
              <p:cNvPr id="6155" name="Object 26"/>
              <p:cNvGraphicFramePr>
                <a:graphicFrameLocks noChangeAspect="1"/>
              </p:cNvGraphicFramePr>
              <p:nvPr>
                <p:extLst>
                  <p:ext uri="{D42A27DB-BD31-4B8C-83A1-F6EECF244321}">
                    <p14:modId xmlns:p14="http://schemas.microsoft.com/office/powerpoint/2010/main" val="1504776045"/>
                  </p:ext>
                </p:extLst>
              </p:nvPr>
            </p:nvGraphicFramePr>
            <p:xfrm>
              <a:off x="5040313" y="3568700"/>
              <a:ext cx="3527425" cy="481013"/>
            </p:xfrm>
            <a:graphic>
              <a:graphicData uri="http://schemas.openxmlformats.org/presentationml/2006/ole">
                <mc:AlternateContent xmlns:mc="http://schemas.openxmlformats.org/markup-compatibility/2006">
                  <mc:Choice xmlns:v="urn:schemas-microsoft-com:vml" Requires="v">
                    <p:oleObj spid="_x0000_s6221" name="Equation" r:id="rId5" imgW="1777680" imgH="241200" progId="Equation.DSMT4">
                      <p:embed/>
                    </p:oleObj>
                  </mc:Choice>
                  <mc:Fallback>
                    <p:oleObj name="Equation" r:id="rId5" imgW="1777680" imgH="241200" progId="Equation.DSMT4">
                      <p:embed/>
                      <p:pic>
                        <p:nvPicPr>
                          <p:cNvPr id="0" name="Object 26"/>
                          <p:cNvPicPr>
                            <a:picLocks noChangeAspect="1" noChangeArrowheads="1"/>
                          </p:cNvPicPr>
                          <p:nvPr/>
                        </p:nvPicPr>
                        <p:blipFill>
                          <a:blip r:embed="rId6"/>
                          <a:srcRect/>
                          <a:stretch>
                            <a:fillRect/>
                          </a:stretch>
                        </p:blipFill>
                        <p:spPr bwMode="auto">
                          <a:xfrm>
                            <a:off x="5040313" y="3568700"/>
                            <a:ext cx="3527425"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153" name="Text Box 28"/>
            <p:cNvSpPr txBox="1">
              <a:spLocks noChangeArrowheads="1"/>
            </p:cNvSpPr>
            <p:nvPr/>
          </p:nvSpPr>
          <p:spPr bwMode="auto">
            <a:xfrm>
              <a:off x="5692775" y="5486400"/>
              <a:ext cx="2201863"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000"/>
                <a:t>frequency domain</a:t>
              </a:r>
            </a:p>
          </p:txBody>
        </p:sp>
      </p:grpSp>
      <p:sp>
        <p:nvSpPr>
          <p:cNvPr id="13" name="Date Placeholder 12"/>
          <p:cNvSpPr>
            <a:spLocks noGrp="1"/>
          </p:cNvSpPr>
          <p:nvPr>
            <p:ph type="dt" sz="half" idx="2"/>
          </p:nvPr>
        </p:nvSpPr>
        <p:spPr/>
        <p:txBody>
          <a:bodyPr/>
          <a:lstStyle/>
          <a:p>
            <a:pPr>
              <a:defRPr/>
            </a:pPr>
            <a:r>
              <a:rPr lang="en-US" smtClean="0"/>
              <a:t>10 November 2016</a:t>
            </a:r>
            <a:endParaRPr lang="en-US" dirty="0"/>
          </a:p>
        </p:txBody>
      </p:sp>
      <p:sp>
        <p:nvSpPr>
          <p:cNvPr id="14" name="Footer Placeholder 13"/>
          <p:cNvSpPr>
            <a:spLocks noGrp="1"/>
          </p:cNvSpPr>
          <p:nvPr>
            <p:ph type="ftr" sz="quarter" idx="3"/>
          </p:nvPr>
        </p:nvSpPr>
        <p:spPr/>
        <p:txBody>
          <a:bodyPr/>
          <a:lstStyle/>
          <a:p>
            <a:pPr>
              <a:defRPr/>
            </a:pPr>
            <a:r>
              <a:rPr lang="en-US" smtClean="0"/>
              <a:t>1999-2016 by Richard Alan Peters II</a:t>
            </a:r>
            <a:endParaRPr lang="en-US"/>
          </a:p>
        </p:txBody>
      </p:sp>
      <p:sp>
        <p:nvSpPr>
          <p:cNvPr id="15" name="Slide Number Placeholder 14"/>
          <p:cNvSpPr>
            <a:spLocks noGrp="1"/>
          </p:cNvSpPr>
          <p:nvPr>
            <p:ph type="sldNum" sz="quarter" idx="4"/>
          </p:nvPr>
        </p:nvSpPr>
        <p:spPr/>
        <p:txBody>
          <a:bodyPr/>
          <a:lstStyle/>
          <a:p>
            <a:pPr>
              <a:defRPr/>
            </a:pPr>
            <a:fld id="{9302CFF2-4115-47FF-9FC4-5205358A9ACF}" type="slidenum">
              <a:rPr lang="en-US" smtClean="0"/>
              <a:pPr>
                <a:defRPr/>
              </a:pPr>
              <a:t>3</a:t>
            </a:fld>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9" name="Picture 2" descr="button-vs-noise_PS_map"/>
          <p:cNvPicPr>
            <a:picLocks noChangeAspect="1" noChangeArrowheads="1"/>
          </p:cNvPicPr>
          <p:nvPr/>
        </p:nvPicPr>
        <p:blipFill>
          <a:blip r:embed="rId2"/>
          <a:srcRect/>
          <a:stretch>
            <a:fillRect/>
          </a:stretch>
        </p:blipFill>
        <p:spPr bwMode="auto">
          <a:xfrm>
            <a:off x="5106988" y="1828800"/>
            <a:ext cx="3656012" cy="3656013"/>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3" descr="button+noise_PS"/>
          <p:cNvPicPr>
            <a:picLocks noChangeAspect="1" noChangeArrowheads="1"/>
          </p:cNvPicPr>
          <p:nvPr/>
        </p:nvPicPr>
        <p:blipFill>
          <a:blip r:embed="rId3"/>
          <a:srcRect/>
          <a:stretch>
            <a:fillRect/>
          </a:stretch>
        </p:blipFill>
        <p:spPr bwMode="auto">
          <a:xfrm>
            <a:off x="382588" y="1828800"/>
            <a:ext cx="3656012" cy="3656013"/>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1" name="Text Box 4"/>
          <p:cNvSpPr txBox="1">
            <a:spLocks noChangeArrowheads="1"/>
          </p:cNvSpPr>
          <p:nvPr/>
        </p:nvSpPr>
        <p:spPr bwMode="auto">
          <a:xfrm>
            <a:off x="5697538" y="5486400"/>
            <a:ext cx="2473325" cy="7016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631825" algn="l"/>
              </a:tabLst>
              <a:defRPr sz="2400">
                <a:solidFill>
                  <a:schemeClr val="tx1"/>
                </a:solidFill>
                <a:latin typeface="Arial" panose="020B0604020202020204" pitchFamily="34" charset="0"/>
              </a:defRPr>
            </a:lvl1pPr>
            <a:lvl2pPr marL="742950" indent="-285750">
              <a:tabLst>
                <a:tab pos="631825" algn="l"/>
              </a:tabLst>
              <a:defRPr sz="2400">
                <a:solidFill>
                  <a:schemeClr val="tx1"/>
                </a:solidFill>
                <a:latin typeface="Arial" panose="020B0604020202020204" pitchFamily="34" charset="0"/>
              </a:defRPr>
            </a:lvl2pPr>
            <a:lvl3pPr marL="1143000" indent="-228600">
              <a:tabLst>
                <a:tab pos="631825" algn="l"/>
              </a:tabLst>
              <a:defRPr sz="2400">
                <a:solidFill>
                  <a:schemeClr val="tx1"/>
                </a:solidFill>
                <a:latin typeface="Arial" panose="020B0604020202020204" pitchFamily="34" charset="0"/>
              </a:defRPr>
            </a:lvl3pPr>
            <a:lvl4pPr marL="1600200" indent="-228600">
              <a:tabLst>
                <a:tab pos="631825" algn="l"/>
              </a:tabLst>
              <a:defRPr sz="2400">
                <a:solidFill>
                  <a:schemeClr val="tx1"/>
                </a:solidFill>
                <a:latin typeface="Arial" panose="020B0604020202020204" pitchFamily="34" charset="0"/>
              </a:defRPr>
            </a:lvl4pPr>
            <a:lvl5pPr marL="2057400" indent="-228600">
              <a:tabLst>
                <a:tab pos="631825" algn="l"/>
              </a:tabLst>
              <a:defRPr sz="2400">
                <a:solidFill>
                  <a:schemeClr val="tx1"/>
                </a:solidFill>
                <a:latin typeface="Arial" panose="020B0604020202020204" pitchFamily="34" charset="0"/>
              </a:defRPr>
            </a:lvl5pPr>
            <a:lvl6pPr marL="2514600" indent="-228600" eaLnBrk="0" fontAlgn="base" hangingPunct="0">
              <a:spcBef>
                <a:spcPct val="0"/>
              </a:spcBef>
              <a:spcAft>
                <a:spcPct val="0"/>
              </a:spcAft>
              <a:tabLst>
                <a:tab pos="631825" algn="l"/>
              </a:tabLst>
              <a:defRPr sz="2400">
                <a:solidFill>
                  <a:schemeClr val="tx1"/>
                </a:solidFill>
                <a:latin typeface="Arial" panose="020B0604020202020204" pitchFamily="34" charset="0"/>
              </a:defRPr>
            </a:lvl6pPr>
            <a:lvl7pPr marL="2971800" indent="-228600" eaLnBrk="0" fontAlgn="base" hangingPunct="0">
              <a:spcBef>
                <a:spcPct val="0"/>
              </a:spcBef>
              <a:spcAft>
                <a:spcPct val="0"/>
              </a:spcAft>
              <a:tabLst>
                <a:tab pos="631825" algn="l"/>
              </a:tabLst>
              <a:defRPr sz="2400">
                <a:solidFill>
                  <a:schemeClr val="tx1"/>
                </a:solidFill>
                <a:latin typeface="Arial" panose="020B0604020202020204" pitchFamily="34" charset="0"/>
              </a:defRPr>
            </a:lvl7pPr>
            <a:lvl8pPr marL="3429000" indent="-228600" eaLnBrk="0" fontAlgn="base" hangingPunct="0">
              <a:spcBef>
                <a:spcPct val="0"/>
              </a:spcBef>
              <a:spcAft>
                <a:spcPct val="0"/>
              </a:spcAft>
              <a:tabLst>
                <a:tab pos="631825" algn="l"/>
              </a:tabLst>
              <a:defRPr sz="2400">
                <a:solidFill>
                  <a:schemeClr val="tx1"/>
                </a:solidFill>
                <a:latin typeface="Arial" panose="020B0604020202020204" pitchFamily="34" charset="0"/>
              </a:defRPr>
            </a:lvl8pPr>
            <a:lvl9pPr marL="3886200" indent="-228600" eaLnBrk="0" fontAlgn="base" hangingPunct="0">
              <a:spcBef>
                <a:spcPct val="0"/>
              </a:spcBef>
              <a:spcAft>
                <a:spcPct val="0"/>
              </a:spcAft>
              <a:tabLst>
                <a:tab pos="631825" algn="l"/>
              </a:tabLst>
              <a:defRPr sz="2400">
                <a:solidFill>
                  <a:schemeClr val="tx1"/>
                </a:solidFill>
                <a:latin typeface="Arial" panose="020B0604020202020204" pitchFamily="34" charset="0"/>
              </a:defRPr>
            </a:lvl9pPr>
          </a:lstStyle>
          <a:p>
            <a:r>
              <a:rPr lang="en-US" altLang="en-US" sz="2000"/>
              <a:t>red:	image &gt; noise </a:t>
            </a:r>
          </a:p>
          <a:p>
            <a:r>
              <a:rPr lang="en-US" altLang="en-US" sz="2000"/>
              <a:t>blue:	image &lt; noise</a:t>
            </a:r>
          </a:p>
        </p:txBody>
      </p:sp>
      <p:sp>
        <p:nvSpPr>
          <p:cNvPr id="31752" name="Text Box 5"/>
          <p:cNvSpPr txBox="1">
            <a:spLocks noChangeArrowheads="1"/>
          </p:cNvSpPr>
          <p:nvPr/>
        </p:nvSpPr>
        <p:spPr bwMode="auto">
          <a:xfrm>
            <a:off x="588963" y="5638800"/>
            <a:ext cx="3259137"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000"/>
              <a:t>power spec. of noisy image</a:t>
            </a:r>
          </a:p>
        </p:txBody>
      </p:sp>
      <p:sp>
        <p:nvSpPr>
          <p:cNvPr id="31753" name="Rectangle 6"/>
          <p:cNvSpPr>
            <a:spLocks noGrp="1" noChangeArrowheads="1"/>
          </p:cNvSpPr>
          <p:nvPr>
            <p:ph type="title"/>
          </p:nvPr>
        </p:nvSpPr>
        <p:spPr>
          <a:xfrm>
            <a:off x="457200" y="990600"/>
            <a:ext cx="8153400" cy="641350"/>
          </a:xfrm>
          <a:noFill/>
        </p:spPr>
        <p:txBody>
          <a:bodyPr>
            <a:spAutoFit/>
          </a:bodyPr>
          <a:lstStyle/>
          <a:p>
            <a:pPr algn="ctr"/>
            <a:r>
              <a:rPr lang="en-US" altLang="en-US" smtClean="0"/>
              <a:t>Noise Masking</a:t>
            </a:r>
          </a:p>
        </p:txBody>
      </p:sp>
      <p:sp>
        <p:nvSpPr>
          <p:cNvPr id="31754" name="Text Box 7"/>
          <p:cNvSpPr txBox="1">
            <a:spLocks noChangeArrowheads="1"/>
          </p:cNvSpPr>
          <p:nvPr/>
        </p:nvSpPr>
        <p:spPr bwMode="auto">
          <a:xfrm>
            <a:off x="3314700" y="2971800"/>
            <a:ext cx="2514600" cy="1311275"/>
          </a:xfrm>
          <a:prstGeom prst="rect">
            <a:avLst/>
          </a:prstGeom>
          <a:solidFill>
            <a:srgbClr val="FFFFCC"/>
          </a:solidFill>
          <a:ln>
            <a:noFill/>
          </a:ln>
          <a:effectLst>
            <a:outerShdw blurRad="38100" dist="88900" dir="2700000" algn="ctr" rotWithShape="0">
              <a:schemeClr val="tx2">
                <a:alpha val="50000"/>
              </a:schemeClr>
            </a:outerShdw>
          </a:effectLst>
          <a:extLst/>
        </p:spPr>
        <p:txBody>
          <a:bodyPr>
            <a:spAutoFit/>
          </a:bodyPr>
          <a:lstStyle>
            <a:defPPr>
              <a:defRPr lang="en-US"/>
            </a:defPPr>
            <a:lvl1pPr>
              <a:defRPr sz="2000">
                <a:latin typeface="Comic Sans MS" pitchFamily="66" charset="0"/>
              </a:defRPr>
            </a:lvl1pPr>
            <a:lvl2pPr marL="742950" indent="-285750">
              <a:defRPr>
                <a:latin typeface="Arial" charset="0"/>
              </a:defRPr>
            </a:lvl2pPr>
            <a:lvl3pPr marL="1143000" indent="-228600">
              <a:defRPr>
                <a:latin typeface="Arial" charset="0"/>
              </a:defRPr>
            </a:lvl3pPr>
            <a:lvl4pPr marL="1600200" indent="-228600">
              <a:defRPr>
                <a:latin typeface="Arial" charset="0"/>
              </a:defRPr>
            </a:lvl4pPr>
            <a:lvl5pPr marL="2057400" indent="-22860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dirty="0"/>
              <a:t>If the freq. comps. for which noise-power &gt; image-power are known</a:t>
            </a:r>
            <a:r>
              <a:rPr lang="en-US" baseline="30000" dirty="0"/>
              <a:t>1</a:t>
            </a:r>
            <a:r>
              <a:rPr lang="en-US" dirty="0"/>
              <a:t>…</a:t>
            </a:r>
          </a:p>
        </p:txBody>
      </p:sp>
      <p:sp>
        <p:nvSpPr>
          <p:cNvPr id="2" name="Date Placeholder 1"/>
          <p:cNvSpPr>
            <a:spLocks noGrp="1"/>
          </p:cNvSpPr>
          <p:nvPr>
            <p:ph type="dt" sz="half" idx="2"/>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30</a:t>
            </a:fld>
            <a:endParaRPr lang="en-US" dirty="0"/>
          </a:p>
        </p:txBody>
      </p:sp>
      <p:sp>
        <p:nvSpPr>
          <p:cNvPr id="31755" name="Text Box 10"/>
          <p:cNvSpPr txBox="1">
            <a:spLocks noChangeArrowheads="1"/>
          </p:cNvSpPr>
          <p:nvPr/>
        </p:nvSpPr>
        <p:spPr bwMode="auto">
          <a:xfrm>
            <a:off x="4495800" y="6324600"/>
            <a:ext cx="4267200" cy="396875"/>
          </a:xfrm>
          <a:prstGeom prst="rect">
            <a:avLst/>
          </a:prstGeom>
          <a:solidFill>
            <a:srgbClr val="FFFFCC"/>
          </a:solidFill>
          <a:ln>
            <a:noFill/>
          </a:ln>
          <a:effectLst>
            <a:outerShdw blurRad="25400" dist="88900" dir="2700000" algn="ctr" rotWithShape="0">
              <a:schemeClr val="tx2">
                <a:alpha val="60000"/>
              </a:schemeClr>
            </a:outerShdw>
          </a:effectLst>
          <a:extLst/>
        </p:spPr>
        <p:txBody>
          <a:bodyPr>
            <a:spAutoFit/>
          </a:bodyPr>
          <a:lstStyle>
            <a:defPPr>
              <a:defRPr lang="en-US"/>
            </a:defPPr>
            <a:lvl1pPr>
              <a:defRPr sz="2000">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en-US" baseline="30000" dirty="0" smtClean="0"/>
              <a:t>1</a:t>
            </a:r>
            <a:r>
              <a:rPr lang="en-US" dirty="0" smtClean="0"/>
              <a:t>of course they almost never are.</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Rectangle 13"/>
          <p:cNvSpPr>
            <a:spLocks noGrp="1" noChangeArrowheads="1"/>
          </p:cNvSpPr>
          <p:nvPr>
            <p:ph type="title"/>
          </p:nvPr>
        </p:nvSpPr>
        <p:spPr>
          <a:xfrm>
            <a:off x="457200" y="990600"/>
            <a:ext cx="8153400" cy="641350"/>
          </a:xfrm>
          <a:noFill/>
        </p:spPr>
        <p:txBody>
          <a:bodyPr>
            <a:spAutoFit/>
          </a:bodyPr>
          <a:lstStyle/>
          <a:p>
            <a:pPr algn="ctr"/>
            <a:r>
              <a:rPr lang="en-US" altLang="en-US" smtClean="0"/>
              <a:t>Noise Masking</a:t>
            </a:r>
          </a:p>
        </p:txBody>
      </p:sp>
      <p:pic>
        <p:nvPicPr>
          <p:cNvPr id="32774" name="Picture 14" descr="button+noise_masknr_ps"/>
          <p:cNvPicPr>
            <a:picLocks noChangeAspect="1" noChangeArrowheads="1"/>
          </p:cNvPicPr>
          <p:nvPr/>
        </p:nvPicPr>
        <p:blipFill>
          <a:blip r:embed="rId2"/>
          <a:srcRect/>
          <a:stretch>
            <a:fillRect/>
          </a:stretch>
        </p:blipFill>
        <p:spPr bwMode="auto">
          <a:xfrm>
            <a:off x="5105400" y="1828800"/>
            <a:ext cx="3656013" cy="3656013"/>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5" name="Picture 15" descr="button+noise_PS"/>
          <p:cNvPicPr>
            <a:picLocks noChangeAspect="1" noChangeArrowheads="1"/>
          </p:cNvPicPr>
          <p:nvPr/>
        </p:nvPicPr>
        <p:blipFill>
          <a:blip r:embed="rId3"/>
          <a:srcRect/>
          <a:stretch>
            <a:fillRect/>
          </a:stretch>
        </p:blipFill>
        <p:spPr bwMode="auto">
          <a:xfrm>
            <a:off x="382588" y="1828800"/>
            <a:ext cx="3656012" cy="3656013"/>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6" name="Text Box 8"/>
          <p:cNvSpPr txBox="1">
            <a:spLocks noChangeArrowheads="1"/>
          </p:cNvSpPr>
          <p:nvPr/>
        </p:nvSpPr>
        <p:spPr bwMode="auto">
          <a:xfrm>
            <a:off x="3429000" y="2971800"/>
            <a:ext cx="2286000" cy="1311275"/>
          </a:xfrm>
          <a:prstGeom prst="rect">
            <a:avLst/>
          </a:prstGeom>
          <a:solidFill>
            <a:srgbClr val="FFFFCC"/>
          </a:solidFill>
          <a:ln>
            <a:noFill/>
          </a:ln>
          <a:effectLst>
            <a:outerShdw blurRad="38100" dist="88900" dir="2700000" algn="ctr" rotWithShape="0">
              <a:schemeClr val="tx2">
                <a:alpha val="50000"/>
              </a:schemeClr>
            </a:outerShdw>
          </a:effectLst>
          <a:extLst/>
        </p:spPr>
        <p:txBody>
          <a:bodyPr>
            <a:spAutoFit/>
          </a:bodyPr>
          <a:lstStyle>
            <a:defPPr>
              <a:defRPr lang="en-US"/>
            </a:defPPr>
            <a:lvl1pPr>
              <a:defRPr sz="2000">
                <a:latin typeface="Comic Sans MS" pitchFamily="66" charset="0"/>
              </a:defRPr>
            </a:lvl1pPr>
            <a:lvl2pPr marL="742950" indent="-285750">
              <a:defRPr>
                <a:latin typeface="Arial" charset="0"/>
              </a:defRPr>
            </a:lvl2pPr>
            <a:lvl3pPr marL="1143000" indent="-228600">
              <a:defRPr>
                <a:latin typeface="Arial" charset="0"/>
              </a:defRPr>
            </a:lvl3pPr>
            <a:lvl4pPr marL="1600200" indent="-228600">
              <a:defRPr>
                <a:latin typeface="Arial" charset="0"/>
              </a:defRPr>
            </a:lvl4pPr>
            <a:lvl5pPr marL="2057400" indent="-22860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dirty="0"/>
              <a:t>… mask those out of the FT and invert the result to get…</a:t>
            </a:r>
          </a:p>
        </p:txBody>
      </p:sp>
      <p:sp>
        <p:nvSpPr>
          <p:cNvPr id="32777" name="Text Box 16"/>
          <p:cNvSpPr txBox="1">
            <a:spLocks noChangeArrowheads="1"/>
          </p:cNvSpPr>
          <p:nvPr/>
        </p:nvSpPr>
        <p:spPr bwMode="auto">
          <a:xfrm>
            <a:off x="5365750" y="5638800"/>
            <a:ext cx="3152775"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631825" algn="l"/>
              </a:tabLst>
              <a:defRPr sz="2400">
                <a:solidFill>
                  <a:schemeClr val="tx1"/>
                </a:solidFill>
                <a:latin typeface="Arial" panose="020B0604020202020204" pitchFamily="34" charset="0"/>
              </a:defRPr>
            </a:lvl1pPr>
            <a:lvl2pPr marL="742950" indent="-285750">
              <a:tabLst>
                <a:tab pos="631825" algn="l"/>
              </a:tabLst>
              <a:defRPr sz="2400">
                <a:solidFill>
                  <a:schemeClr val="tx1"/>
                </a:solidFill>
                <a:latin typeface="Arial" panose="020B0604020202020204" pitchFamily="34" charset="0"/>
              </a:defRPr>
            </a:lvl2pPr>
            <a:lvl3pPr marL="1143000" indent="-228600">
              <a:tabLst>
                <a:tab pos="631825" algn="l"/>
              </a:tabLst>
              <a:defRPr sz="2400">
                <a:solidFill>
                  <a:schemeClr val="tx1"/>
                </a:solidFill>
                <a:latin typeface="Arial" panose="020B0604020202020204" pitchFamily="34" charset="0"/>
              </a:defRPr>
            </a:lvl3pPr>
            <a:lvl4pPr marL="1600200" indent="-228600">
              <a:tabLst>
                <a:tab pos="631825" algn="l"/>
              </a:tabLst>
              <a:defRPr sz="2400">
                <a:solidFill>
                  <a:schemeClr val="tx1"/>
                </a:solidFill>
                <a:latin typeface="Arial" panose="020B0604020202020204" pitchFamily="34" charset="0"/>
              </a:defRPr>
            </a:lvl4pPr>
            <a:lvl5pPr marL="2057400" indent="-228600">
              <a:tabLst>
                <a:tab pos="631825" algn="l"/>
              </a:tabLst>
              <a:defRPr sz="2400">
                <a:solidFill>
                  <a:schemeClr val="tx1"/>
                </a:solidFill>
                <a:latin typeface="Arial" panose="020B0604020202020204" pitchFamily="34" charset="0"/>
              </a:defRPr>
            </a:lvl5pPr>
            <a:lvl6pPr marL="2514600" indent="-228600" eaLnBrk="0" fontAlgn="base" hangingPunct="0">
              <a:spcBef>
                <a:spcPct val="0"/>
              </a:spcBef>
              <a:spcAft>
                <a:spcPct val="0"/>
              </a:spcAft>
              <a:tabLst>
                <a:tab pos="631825" algn="l"/>
              </a:tabLst>
              <a:defRPr sz="2400">
                <a:solidFill>
                  <a:schemeClr val="tx1"/>
                </a:solidFill>
                <a:latin typeface="Arial" panose="020B0604020202020204" pitchFamily="34" charset="0"/>
              </a:defRPr>
            </a:lvl6pPr>
            <a:lvl7pPr marL="2971800" indent="-228600" eaLnBrk="0" fontAlgn="base" hangingPunct="0">
              <a:spcBef>
                <a:spcPct val="0"/>
              </a:spcBef>
              <a:spcAft>
                <a:spcPct val="0"/>
              </a:spcAft>
              <a:tabLst>
                <a:tab pos="631825" algn="l"/>
              </a:tabLst>
              <a:defRPr sz="2400">
                <a:solidFill>
                  <a:schemeClr val="tx1"/>
                </a:solidFill>
                <a:latin typeface="Arial" panose="020B0604020202020204" pitchFamily="34" charset="0"/>
              </a:defRPr>
            </a:lvl7pPr>
            <a:lvl8pPr marL="3429000" indent="-228600" eaLnBrk="0" fontAlgn="base" hangingPunct="0">
              <a:spcBef>
                <a:spcPct val="0"/>
              </a:spcBef>
              <a:spcAft>
                <a:spcPct val="0"/>
              </a:spcAft>
              <a:tabLst>
                <a:tab pos="631825" algn="l"/>
              </a:tabLst>
              <a:defRPr sz="2400">
                <a:solidFill>
                  <a:schemeClr val="tx1"/>
                </a:solidFill>
                <a:latin typeface="Arial" panose="020B0604020202020204" pitchFamily="34" charset="0"/>
              </a:defRPr>
            </a:lvl8pPr>
            <a:lvl9pPr marL="3886200" indent="-228600" eaLnBrk="0" fontAlgn="base" hangingPunct="0">
              <a:spcBef>
                <a:spcPct val="0"/>
              </a:spcBef>
              <a:spcAft>
                <a:spcPct val="0"/>
              </a:spcAft>
              <a:tabLst>
                <a:tab pos="631825" algn="l"/>
              </a:tabLst>
              <a:defRPr sz="2400">
                <a:solidFill>
                  <a:schemeClr val="tx1"/>
                </a:solidFill>
                <a:latin typeface="Arial" panose="020B0604020202020204" pitchFamily="34" charset="0"/>
              </a:defRPr>
            </a:lvl9pPr>
          </a:lstStyle>
          <a:p>
            <a:r>
              <a:rPr lang="en-US" altLang="en-US" sz="2000"/>
              <a:t>image &lt; noise masked out</a:t>
            </a:r>
          </a:p>
        </p:txBody>
      </p:sp>
      <p:sp>
        <p:nvSpPr>
          <p:cNvPr id="32778" name="Text Box 17"/>
          <p:cNvSpPr txBox="1">
            <a:spLocks noChangeArrowheads="1"/>
          </p:cNvSpPr>
          <p:nvPr/>
        </p:nvSpPr>
        <p:spPr bwMode="auto">
          <a:xfrm>
            <a:off x="588963" y="5638800"/>
            <a:ext cx="3259137"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000"/>
              <a:t>power spec. of noisy image</a:t>
            </a:r>
          </a:p>
        </p:txBody>
      </p:sp>
      <p:sp>
        <p:nvSpPr>
          <p:cNvPr id="2" name="Date Placeholder 1"/>
          <p:cNvSpPr>
            <a:spLocks noGrp="1"/>
          </p:cNvSpPr>
          <p:nvPr>
            <p:ph type="dt" sz="half" idx="2"/>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31</a:t>
            </a:fld>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7" name="Picture 2" descr="button+noise"/>
          <p:cNvPicPr>
            <a:picLocks noChangeAspect="1" noChangeArrowheads="1"/>
          </p:cNvPicPr>
          <p:nvPr/>
        </p:nvPicPr>
        <p:blipFill>
          <a:blip r:embed="rId2"/>
          <a:srcRect/>
          <a:stretch>
            <a:fillRect/>
          </a:stretch>
        </p:blipFill>
        <p:spPr bwMode="auto">
          <a:xfrm>
            <a:off x="381000" y="1828800"/>
            <a:ext cx="3656013" cy="3656013"/>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Picture 3" descr="button+noise_masknr"/>
          <p:cNvPicPr>
            <a:picLocks noChangeAspect="1" noChangeArrowheads="1"/>
          </p:cNvPicPr>
          <p:nvPr/>
        </p:nvPicPr>
        <p:blipFill>
          <a:blip r:embed="rId3"/>
          <a:srcRect/>
          <a:stretch>
            <a:fillRect/>
          </a:stretch>
        </p:blipFill>
        <p:spPr bwMode="auto">
          <a:xfrm>
            <a:off x="5106988" y="1828800"/>
            <a:ext cx="3656012" cy="3656013"/>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9" name="Text Box 7"/>
          <p:cNvSpPr txBox="1">
            <a:spLocks noChangeArrowheads="1"/>
          </p:cNvSpPr>
          <p:nvPr/>
        </p:nvSpPr>
        <p:spPr bwMode="auto">
          <a:xfrm>
            <a:off x="1522413" y="5638800"/>
            <a:ext cx="1539875"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000"/>
              <a:t>noisy image</a:t>
            </a:r>
          </a:p>
        </p:txBody>
      </p:sp>
      <p:sp>
        <p:nvSpPr>
          <p:cNvPr id="33800" name="Text Box 10"/>
          <p:cNvSpPr txBox="1">
            <a:spLocks noChangeArrowheads="1"/>
          </p:cNvSpPr>
          <p:nvPr/>
        </p:nvSpPr>
        <p:spPr bwMode="auto">
          <a:xfrm>
            <a:off x="5486400" y="5622925"/>
            <a:ext cx="247015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t>noise-masked mage</a:t>
            </a:r>
          </a:p>
        </p:txBody>
      </p:sp>
      <p:sp>
        <p:nvSpPr>
          <p:cNvPr id="33801" name="Rectangle 13"/>
          <p:cNvSpPr>
            <a:spLocks noGrp="1" noChangeArrowheads="1"/>
          </p:cNvSpPr>
          <p:nvPr>
            <p:ph type="title"/>
          </p:nvPr>
        </p:nvSpPr>
        <p:spPr>
          <a:xfrm>
            <a:off x="457200" y="990600"/>
            <a:ext cx="8153400" cy="641350"/>
          </a:xfrm>
          <a:noFill/>
        </p:spPr>
        <p:txBody>
          <a:bodyPr>
            <a:spAutoFit/>
          </a:bodyPr>
          <a:lstStyle/>
          <a:p>
            <a:pPr algn="ctr"/>
            <a:r>
              <a:rPr lang="en-US" altLang="en-US" smtClean="0"/>
              <a:t>Noise Masking</a:t>
            </a:r>
          </a:p>
        </p:txBody>
      </p:sp>
      <p:sp>
        <p:nvSpPr>
          <p:cNvPr id="33802" name="Text Box 14"/>
          <p:cNvSpPr txBox="1">
            <a:spLocks noChangeArrowheads="1"/>
          </p:cNvSpPr>
          <p:nvPr/>
        </p:nvSpPr>
        <p:spPr bwMode="auto">
          <a:xfrm>
            <a:off x="4076700" y="3429000"/>
            <a:ext cx="990600" cy="396875"/>
          </a:xfrm>
          <a:prstGeom prst="rect">
            <a:avLst/>
          </a:prstGeom>
          <a:solidFill>
            <a:srgbClr val="FFFFCC"/>
          </a:solidFill>
          <a:ln>
            <a:noFill/>
          </a:ln>
          <a:effectLst>
            <a:outerShdw blurRad="38100" dist="88900" dir="2700000" algn="ctr" rotWithShape="0">
              <a:schemeClr val="tx2">
                <a:alpha val="50000"/>
              </a:schemeClr>
            </a:outerShdw>
          </a:effectLst>
          <a:extLst/>
        </p:spPr>
        <p:txBody>
          <a:bodyPr>
            <a:spAutoFit/>
          </a:bodyPr>
          <a:lstStyle>
            <a:defPPr>
              <a:defRPr lang="en-US"/>
            </a:defPPr>
            <a:lvl1pPr>
              <a:defRPr sz="2000">
                <a:latin typeface="Comic Sans MS" pitchFamily="66" charset="0"/>
              </a:defRPr>
            </a:lvl1pPr>
            <a:lvl2pPr marL="742950" indent="-285750">
              <a:defRPr>
                <a:latin typeface="Arial" charset="0"/>
              </a:defRPr>
            </a:lvl2pPr>
            <a:lvl3pPr marL="1143000" indent="-228600">
              <a:defRPr>
                <a:latin typeface="Arial" charset="0"/>
              </a:defRPr>
            </a:lvl3pPr>
            <a:lvl4pPr marL="1600200" indent="-228600">
              <a:defRPr>
                <a:latin typeface="Arial" charset="0"/>
              </a:defRPr>
            </a:lvl4pPr>
            <a:lvl5pPr marL="2057400" indent="-22860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dirty="0"/>
              <a:t>… this:</a:t>
            </a:r>
          </a:p>
        </p:txBody>
      </p:sp>
      <p:sp>
        <p:nvSpPr>
          <p:cNvPr id="2" name="Date Placeholder 1"/>
          <p:cNvSpPr>
            <a:spLocks noGrp="1"/>
          </p:cNvSpPr>
          <p:nvPr>
            <p:ph type="dt" sz="half" idx="2"/>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32</a:t>
            </a:fld>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21" name="Group 10"/>
          <p:cNvGrpSpPr>
            <a:grpSpLocks/>
          </p:cNvGrpSpPr>
          <p:nvPr/>
        </p:nvGrpSpPr>
        <p:grpSpPr bwMode="auto">
          <a:xfrm>
            <a:off x="1408113" y="3036888"/>
            <a:ext cx="2449512" cy="2998787"/>
            <a:chOff x="890" y="1913"/>
            <a:chExt cx="1543" cy="1889"/>
          </a:xfrm>
        </p:grpSpPr>
        <p:pic>
          <p:nvPicPr>
            <p:cNvPr id="34827" name="Picture 8" descr="button+noise_blurred"/>
            <p:cNvPicPr>
              <a:picLocks noChangeAspect="1" noChangeArrowheads="1"/>
            </p:cNvPicPr>
            <p:nvPr/>
          </p:nvPicPr>
          <p:blipFill>
            <a:blip r:embed="rId2"/>
            <a:srcRect/>
            <a:stretch>
              <a:fillRect/>
            </a:stretch>
          </p:blipFill>
          <p:spPr bwMode="auto">
            <a:xfrm>
              <a:off x="890" y="1913"/>
              <a:ext cx="1543" cy="1543"/>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8" name="Text Box 4"/>
            <p:cNvSpPr txBox="1">
              <a:spLocks noChangeArrowheads="1"/>
            </p:cNvSpPr>
            <p:nvPr/>
          </p:nvSpPr>
          <p:spPr bwMode="auto">
            <a:xfrm>
              <a:off x="905" y="3552"/>
              <a:ext cx="1512"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000"/>
                <a:t>blurred noisy image</a:t>
              </a:r>
            </a:p>
          </p:txBody>
        </p:sp>
      </p:grpSp>
      <p:grpSp>
        <p:nvGrpSpPr>
          <p:cNvPr id="34822" name="Group 9"/>
          <p:cNvGrpSpPr>
            <a:grpSpLocks/>
          </p:cNvGrpSpPr>
          <p:nvPr/>
        </p:nvGrpSpPr>
        <p:grpSpPr bwMode="auto">
          <a:xfrm>
            <a:off x="5265738" y="3036888"/>
            <a:ext cx="2470150" cy="2982912"/>
            <a:chOff x="3391" y="1913"/>
            <a:chExt cx="1556" cy="1879"/>
          </a:xfrm>
        </p:grpSpPr>
        <p:pic>
          <p:nvPicPr>
            <p:cNvPr id="34825" name="Picture 3" descr="button+noise_masknr"/>
            <p:cNvPicPr>
              <a:picLocks noChangeAspect="1" noChangeArrowheads="1"/>
            </p:cNvPicPr>
            <p:nvPr/>
          </p:nvPicPr>
          <p:blipFill>
            <a:blip r:embed="rId3"/>
            <a:srcRect/>
            <a:stretch>
              <a:fillRect/>
            </a:stretch>
          </p:blipFill>
          <p:spPr bwMode="auto">
            <a:xfrm>
              <a:off x="3397" y="1913"/>
              <a:ext cx="1543" cy="1543"/>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6" name="Text Box 5"/>
            <p:cNvSpPr txBox="1">
              <a:spLocks noChangeArrowheads="1"/>
            </p:cNvSpPr>
            <p:nvPr/>
          </p:nvSpPr>
          <p:spPr bwMode="auto">
            <a:xfrm>
              <a:off x="3391" y="3542"/>
              <a:ext cx="1556"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t>noise-masked mage</a:t>
              </a:r>
            </a:p>
          </p:txBody>
        </p:sp>
      </p:grpSp>
      <p:sp>
        <p:nvSpPr>
          <p:cNvPr id="34823" name="Rectangle 6"/>
          <p:cNvSpPr>
            <a:spLocks noGrp="1" noChangeArrowheads="1"/>
          </p:cNvSpPr>
          <p:nvPr>
            <p:ph type="title"/>
          </p:nvPr>
        </p:nvSpPr>
        <p:spPr>
          <a:xfrm>
            <a:off x="457200" y="990600"/>
            <a:ext cx="8153400" cy="641350"/>
          </a:xfrm>
          <a:noFill/>
        </p:spPr>
        <p:txBody>
          <a:bodyPr>
            <a:spAutoFit/>
          </a:bodyPr>
          <a:lstStyle/>
          <a:p>
            <a:pPr algn="ctr"/>
            <a:r>
              <a:rPr lang="en-US" altLang="en-US" smtClean="0"/>
              <a:t>Noise Masking</a:t>
            </a:r>
          </a:p>
        </p:txBody>
      </p:sp>
      <p:sp>
        <p:nvSpPr>
          <p:cNvPr id="34824" name="Text Box 7"/>
          <p:cNvSpPr txBox="1">
            <a:spLocks noChangeArrowheads="1"/>
          </p:cNvSpPr>
          <p:nvPr/>
        </p:nvSpPr>
        <p:spPr bwMode="auto">
          <a:xfrm>
            <a:off x="381000" y="1752600"/>
            <a:ext cx="8382000" cy="10064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tx2">
                      <a:alpha val="50000"/>
                    </a:schemeClr>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latin typeface="Times New Roman" panose="02020603050405020304" pitchFamily="18" charset="0"/>
              </a:rPr>
              <a:t>Although the noise-masked image looks better than the blurred one, it is still noisy.  Moreover, this example is unrealistic because we know the exact noise power spectrum.  In any real case we will at most know its statistics.</a:t>
            </a:r>
          </a:p>
        </p:txBody>
      </p:sp>
      <p:sp>
        <p:nvSpPr>
          <p:cNvPr id="2" name="Date Placeholder 1"/>
          <p:cNvSpPr>
            <a:spLocks noGrp="1"/>
          </p:cNvSpPr>
          <p:nvPr>
            <p:ph type="dt" sz="half" idx="2"/>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33</a:t>
            </a:fld>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Rectangle 2"/>
          <p:cNvSpPr>
            <a:spLocks noGrp="1" noChangeArrowheads="1"/>
          </p:cNvSpPr>
          <p:nvPr>
            <p:ph type="title"/>
          </p:nvPr>
        </p:nvSpPr>
        <p:spPr>
          <a:xfrm>
            <a:off x="495300" y="1066800"/>
            <a:ext cx="8153400" cy="723900"/>
          </a:xfrm>
        </p:spPr>
        <p:txBody>
          <a:bodyPr/>
          <a:lstStyle/>
          <a:p>
            <a:pPr algn="ctr"/>
            <a:r>
              <a:rPr lang="en-US" altLang="en-US" sz="3200" smtClean="0"/>
              <a:t>Image Degradation Model</a:t>
            </a:r>
          </a:p>
        </p:txBody>
      </p:sp>
      <p:grpSp>
        <p:nvGrpSpPr>
          <p:cNvPr id="35846" name="Group 22"/>
          <p:cNvGrpSpPr>
            <a:grpSpLocks/>
          </p:cNvGrpSpPr>
          <p:nvPr/>
        </p:nvGrpSpPr>
        <p:grpSpPr bwMode="auto">
          <a:xfrm>
            <a:off x="3657600" y="2133600"/>
            <a:ext cx="5105400" cy="3276600"/>
            <a:chOff x="2304" y="1344"/>
            <a:chExt cx="3216" cy="2064"/>
          </a:xfrm>
        </p:grpSpPr>
        <p:sp>
          <p:nvSpPr>
            <p:cNvPr id="35850" name="Rectangle 18"/>
            <p:cNvSpPr>
              <a:spLocks noChangeArrowheads="1"/>
            </p:cNvSpPr>
            <p:nvPr/>
          </p:nvSpPr>
          <p:spPr bwMode="auto">
            <a:xfrm>
              <a:off x="2304" y="1344"/>
              <a:ext cx="3216" cy="206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a:p>
          </p:txBody>
        </p:sp>
        <p:grpSp>
          <p:nvGrpSpPr>
            <p:cNvPr id="35851" name="Group 21"/>
            <p:cNvGrpSpPr>
              <a:grpSpLocks/>
            </p:cNvGrpSpPr>
            <p:nvPr/>
          </p:nvGrpSpPr>
          <p:grpSpPr bwMode="auto">
            <a:xfrm>
              <a:off x="2496" y="1536"/>
              <a:ext cx="2832" cy="1683"/>
              <a:chOff x="2496" y="1536"/>
              <a:chExt cx="2832" cy="1683"/>
            </a:xfrm>
          </p:grpSpPr>
          <p:graphicFrame>
            <p:nvGraphicFramePr>
              <p:cNvPr id="35852" name="Object 4"/>
              <p:cNvGraphicFramePr>
                <a:graphicFrameLocks noChangeAspect="1"/>
              </p:cNvGraphicFramePr>
              <p:nvPr>
                <p:extLst>
                  <p:ext uri="{D42A27DB-BD31-4B8C-83A1-F6EECF244321}">
                    <p14:modId xmlns:p14="http://schemas.microsoft.com/office/powerpoint/2010/main" val="3843417205"/>
                  </p:ext>
                </p:extLst>
              </p:nvPr>
            </p:nvGraphicFramePr>
            <p:xfrm>
              <a:off x="2569" y="2240"/>
              <a:ext cx="2668" cy="303"/>
            </p:xfrm>
            <a:graphic>
              <a:graphicData uri="http://schemas.openxmlformats.org/presentationml/2006/ole">
                <mc:AlternateContent xmlns:mc="http://schemas.openxmlformats.org/markup-compatibility/2006">
                  <mc:Choice xmlns:v="urn:schemas-microsoft-com:vml" Requires="v">
                    <p:oleObj spid="_x0000_s35886" name="Equation" r:id="rId3" imgW="2133360" imgH="241200" progId="Equation.DSMT4">
                      <p:embed/>
                    </p:oleObj>
                  </mc:Choice>
                  <mc:Fallback>
                    <p:oleObj name="Equation" r:id="rId3" imgW="2133360" imgH="241200" progId="Equation.DSMT4">
                      <p:embed/>
                      <p:pic>
                        <p:nvPicPr>
                          <p:cNvPr id="0" name="Object 4"/>
                          <p:cNvPicPr>
                            <a:picLocks noChangeAspect="1" noChangeArrowheads="1"/>
                          </p:cNvPicPr>
                          <p:nvPr/>
                        </p:nvPicPr>
                        <p:blipFill>
                          <a:blip r:embed="rId4"/>
                          <a:srcRect/>
                          <a:stretch>
                            <a:fillRect/>
                          </a:stretch>
                        </p:blipFill>
                        <p:spPr bwMode="auto">
                          <a:xfrm>
                            <a:off x="2569" y="2240"/>
                            <a:ext cx="2668" cy="3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5853" name="Group 5"/>
              <p:cNvGrpSpPr>
                <a:grpSpLocks/>
              </p:cNvGrpSpPr>
              <p:nvPr/>
            </p:nvGrpSpPr>
            <p:grpSpPr bwMode="auto">
              <a:xfrm>
                <a:off x="2496" y="1536"/>
                <a:ext cx="2832" cy="1683"/>
                <a:chOff x="1440" y="1536"/>
                <a:chExt cx="2832" cy="1683"/>
              </a:xfrm>
            </p:grpSpPr>
            <p:grpSp>
              <p:nvGrpSpPr>
                <p:cNvPr id="35854" name="Group 6"/>
                <p:cNvGrpSpPr>
                  <a:grpSpLocks/>
                </p:cNvGrpSpPr>
                <p:nvPr/>
              </p:nvGrpSpPr>
              <p:grpSpPr bwMode="auto">
                <a:xfrm>
                  <a:off x="2080" y="2574"/>
                  <a:ext cx="912" cy="645"/>
                  <a:chOff x="2080" y="2544"/>
                  <a:chExt cx="912" cy="645"/>
                </a:xfrm>
              </p:grpSpPr>
              <p:sp>
                <p:nvSpPr>
                  <p:cNvPr id="35864" name="AutoShape 7"/>
                  <p:cNvSpPr>
                    <a:spLocks noChangeArrowheads="1"/>
                  </p:cNvSpPr>
                  <p:nvPr/>
                </p:nvSpPr>
                <p:spPr bwMode="auto">
                  <a:xfrm>
                    <a:off x="2488" y="2544"/>
                    <a:ext cx="96" cy="240"/>
                  </a:xfrm>
                  <a:prstGeom prst="upArrow">
                    <a:avLst>
                      <a:gd name="adj1" fmla="val 50000"/>
                      <a:gd name="adj2" fmla="val 62500"/>
                    </a:avLst>
                  </a:prstGeom>
                  <a:solidFill>
                    <a:srgbClr val="FFFFCC"/>
                  </a:solidFill>
                  <a:ln>
                    <a:noFill/>
                  </a:ln>
                  <a:effectLst>
                    <a:outerShdw blurRad="25400" dist="50800" dir="2700000" algn="ctr" rotWithShape="0">
                      <a:srgbClr val="000000">
                        <a:alpha val="60000"/>
                      </a:srgb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defRPr/>
                    </a:pPr>
                    <a:endParaRPr lang="en-US">
                      <a:latin typeface="Arial" charset="0"/>
                    </a:endParaRPr>
                  </a:p>
                </p:txBody>
              </p:sp>
              <p:sp>
                <p:nvSpPr>
                  <p:cNvPr id="35865" name="Text Box 8"/>
                  <p:cNvSpPr txBox="1">
                    <a:spLocks noChangeArrowheads="1"/>
                  </p:cNvSpPr>
                  <p:nvPr/>
                </p:nvSpPr>
                <p:spPr bwMode="auto">
                  <a:xfrm>
                    <a:off x="2080" y="2782"/>
                    <a:ext cx="912" cy="407"/>
                  </a:xfrm>
                  <a:prstGeom prst="rect">
                    <a:avLst/>
                  </a:prstGeom>
                  <a:solidFill>
                    <a:srgbClr val="FFFFCC"/>
                  </a:solidFill>
                  <a:ln>
                    <a:noFill/>
                  </a:ln>
                  <a:effectLst>
                    <a:outerShdw blurRad="25400" dist="50800" dir="2700000" algn="ctr" rotWithShape="0">
                      <a:srgbClr val="000000">
                        <a:alpha val="60000"/>
                      </a:srgbClr>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defPPr>
                      <a:defRPr lang="en-US"/>
                    </a:defPPr>
                    <a:lvl1pPr>
                      <a:defRPr sz="2000">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ctr">
                      <a:defRPr/>
                    </a:pPr>
                    <a:r>
                      <a:rPr lang="en-US" sz="1800" dirty="0" smtClean="0"/>
                      <a:t>undegraded image</a:t>
                    </a:r>
                  </a:p>
                </p:txBody>
              </p:sp>
            </p:grpSp>
            <p:grpSp>
              <p:nvGrpSpPr>
                <p:cNvPr id="35855" name="Group 9"/>
                <p:cNvGrpSpPr>
                  <a:grpSpLocks/>
                </p:cNvGrpSpPr>
                <p:nvPr/>
              </p:nvGrpSpPr>
              <p:grpSpPr bwMode="auto">
                <a:xfrm>
                  <a:off x="3360" y="2574"/>
                  <a:ext cx="912" cy="645"/>
                  <a:chOff x="3360" y="2544"/>
                  <a:chExt cx="912" cy="645"/>
                </a:xfrm>
              </p:grpSpPr>
              <p:sp>
                <p:nvSpPr>
                  <p:cNvPr id="35862" name="AutoShape 10"/>
                  <p:cNvSpPr>
                    <a:spLocks noChangeArrowheads="1"/>
                  </p:cNvSpPr>
                  <p:nvPr/>
                </p:nvSpPr>
                <p:spPr bwMode="auto">
                  <a:xfrm>
                    <a:off x="3768" y="2544"/>
                    <a:ext cx="96" cy="240"/>
                  </a:xfrm>
                  <a:prstGeom prst="upArrow">
                    <a:avLst>
                      <a:gd name="adj1" fmla="val 50000"/>
                      <a:gd name="adj2" fmla="val 62500"/>
                    </a:avLst>
                  </a:prstGeom>
                  <a:solidFill>
                    <a:srgbClr val="FFFFCC"/>
                  </a:solidFill>
                  <a:ln>
                    <a:noFill/>
                  </a:ln>
                  <a:effectLst>
                    <a:outerShdw blurRad="25400" dist="50800" dir="2700000" algn="ctr" rotWithShape="0">
                      <a:srgbClr val="000000">
                        <a:alpha val="60000"/>
                      </a:srgb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defRPr/>
                    </a:pPr>
                    <a:endParaRPr lang="en-US">
                      <a:latin typeface="Arial" charset="0"/>
                    </a:endParaRPr>
                  </a:p>
                </p:txBody>
              </p:sp>
              <p:sp>
                <p:nvSpPr>
                  <p:cNvPr id="35863" name="Text Box 11"/>
                  <p:cNvSpPr txBox="1">
                    <a:spLocks noChangeArrowheads="1"/>
                  </p:cNvSpPr>
                  <p:nvPr/>
                </p:nvSpPr>
                <p:spPr bwMode="auto">
                  <a:xfrm>
                    <a:off x="3360" y="2782"/>
                    <a:ext cx="912" cy="407"/>
                  </a:xfrm>
                  <a:prstGeom prst="rect">
                    <a:avLst/>
                  </a:prstGeom>
                  <a:solidFill>
                    <a:srgbClr val="FFFFCC"/>
                  </a:solidFill>
                  <a:ln>
                    <a:noFill/>
                  </a:ln>
                  <a:effectLst>
                    <a:outerShdw blurRad="25400" dist="50800" dir="2700000" algn="ctr" rotWithShape="0">
                      <a:srgbClr val="000000">
                        <a:alpha val="60000"/>
                      </a:srgbClr>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defPPr>
                      <a:defRPr lang="en-US"/>
                    </a:defPPr>
                    <a:lvl1pPr>
                      <a:defRPr sz="2000">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ctr">
                      <a:defRPr/>
                    </a:pPr>
                    <a:r>
                      <a:rPr lang="en-US" sz="1800" dirty="0" smtClean="0"/>
                      <a:t>additive noise</a:t>
                    </a:r>
                  </a:p>
                </p:txBody>
              </p:sp>
            </p:grpSp>
            <p:grpSp>
              <p:nvGrpSpPr>
                <p:cNvPr id="35856" name="Group 12"/>
                <p:cNvGrpSpPr>
                  <a:grpSpLocks/>
                </p:cNvGrpSpPr>
                <p:nvPr/>
              </p:nvGrpSpPr>
              <p:grpSpPr bwMode="auto">
                <a:xfrm>
                  <a:off x="1440" y="1536"/>
                  <a:ext cx="912" cy="639"/>
                  <a:chOff x="1440" y="1632"/>
                  <a:chExt cx="912" cy="639"/>
                </a:xfrm>
              </p:grpSpPr>
              <p:sp>
                <p:nvSpPr>
                  <p:cNvPr id="35860" name="Text Box 13"/>
                  <p:cNvSpPr txBox="1">
                    <a:spLocks noChangeArrowheads="1"/>
                  </p:cNvSpPr>
                  <p:nvPr/>
                </p:nvSpPr>
                <p:spPr bwMode="auto">
                  <a:xfrm>
                    <a:off x="1440" y="1632"/>
                    <a:ext cx="912" cy="407"/>
                  </a:xfrm>
                  <a:prstGeom prst="rect">
                    <a:avLst/>
                  </a:prstGeom>
                  <a:solidFill>
                    <a:srgbClr val="FFFFCC"/>
                  </a:solidFill>
                  <a:ln>
                    <a:noFill/>
                  </a:ln>
                  <a:effectLst>
                    <a:outerShdw blurRad="25400" dist="50800" dir="2700000" algn="ctr" rotWithShape="0">
                      <a:srgbClr val="000000">
                        <a:alpha val="60000"/>
                      </a:srgbClr>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defPPr>
                      <a:defRPr lang="en-US"/>
                    </a:defPPr>
                    <a:lvl1pPr>
                      <a:defRPr sz="2000">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ctr">
                      <a:defRPr/>
                    </a:pPr>
                    <a:r>
                      <a:rPr lang="en-US" sz="1800" dirty="0" smtClean="0"/>
                      <a:t>degraded image</a:t>
                    </a:r>
                  </a:p>
                </p:txBody>
              </p:sp>
              <p:sp>
                <p:nvSpPr>
                  <p:cNvPr id="35861" name="AutoShape 14"/>
                  <p:cNvSpPr>
                    <a:spLocks noChangeArrowheads="1"/>
                  </p:cNvSpPr>
                  <p:nvPr/>
                </p:nvSpPr>
                <p:spPr bwMode="auto">
                  <a:xfrm flipH="1" flipV="1">
                    <a:off x="1848" y="2031"/>
                    <a:ext cx="96" cy="240"/>
                  </a:xfrm>
                  <a:prstGeom prst="upArrow">
                    <a:avLst>
                      <a:gd name="adj1" fmla="val 50000"/>
                      <a:gd name="adj2" fmla="val 62500"/>
                    </a:avLst>
                  </a:prstGeom>
                  <a:solidFill>
                    <a:srgbClr val="FFFFCC"/>
                  </a:solidFill>
                  <a:ln>
                    <a:noFill/>
                  </a:ln>
                  <a:effectLst>
                    <a:outerShdw blurRad="25400" dist="50800" dir="2700000" algn="ctr" rotWithShape="0">
                      <a:srgbClr val="000000">
                        <a:alpha val="60000"/>
                      </a:srgb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defRPr/>
                    </a:pPr>
                    <a:endParaRPr lang="en-US">
                      <a:latin typeface="Arial" charset="0"/>
                    </a:endParaRPr>
                  </a:p>
                </p:txBody>
              </p:sp>
            </p:grpSp>
            <p:grpSp>
              <p:nvGrpSpPr>
                <p:cNvPr id="35857" name="Group 15"/>
                <p:cNvGrpSpPr>
                  <a:grpSpLocks/>
                </p:cNvGrpSpPr>
                <p:nvPr/>
              </p:nvGrpSpPr>
              <p:grpSpPr bwMode="auto">
                <a:xfrm>
                  <a:off x="2720" y="1536"/>
                  <a:ext cx="912" cy="639"/>
                  <a:chOff x="2720" y="1632"/>
                  <a:chExt cx="912" cy="639"/>
                </a:xfrm>
              </p:grpSpPr>
              <p:sp>
                <p:nvSpPr>
                  <p:cNvPr id="35858" name="Text Box 16"/>
                  <p:cNvSpPr txBox="1">
                    <a:spLocks noChangeArrowheads="1"/>
                  </p:cNvSpPr>
                  <p:nvPr/>
                </p:nvSpPr>
                <p:spPr bwMode="auto">
                  <a:xfrm>
                    <a:off x="2720" y="1632"/>
                    <a:ext cx="912" cy="407"/>
                  </a:xfrm>
                  <a:prstGeom prst="rect">
                    <a:avLst/>
                  </a:prstGeom>
                  <a:solidFill>
                    <a:srgbClr val="FFFFCC"/>
                  </a:solidFill>
                  <a:ln>
                    <a:noFill/>
                  </a:ln>
                  <a:effectLst>
                    <a:outerShdw blurRad="25400" dist="50800" dir="2700000" algn="ctr" rotWithShape="0">
                      <a:srgbClr val="000000">
                        <a:alpha val="60000"/>
                      </a:srgbClr>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defPPr>
                      <a:defRPr lang="en-US"/>
                    </a:defPPr>
                    <a:lvl1pPr>
                      <a:defRPr sz="2000">
                        <a:latin typeface="Comic Sans MS"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ctr">
                      <a:defRPr/>
                    </a:pPr>
                    <a:r>
                      <a:rPr lang="en-US" sz="1800" dirty="0" smtClean="0"/>
                      <a:t>pointspread function</a:t>
                    </a:r>
                  </a:p>
                </p:txBody>
              </p:sp>
              <p:sp>
                <p:nvSpPr>
                  <p:cNvPr id="35859" name="AutoShape 17"/>
                  <p:cNvSpPr>
                    <a:spLocks noChangeArrowheads="1"/>
                  </p:cNvSpPr>
                  <p:nvPr/>
                </p:nvSpPr>
                <p:spPr bwMode="auto">
                  <a:xfrm flipH="1" flipV="1">
                    <a:off x="3128" y="2031"/>
                    <a:ext cx="96" cy="240"/>
                  </a:xfrm>
                  <a:prstGeom prst="upArrow">
                    <a:avLst>
                      <a:gd name="adj1" fmla="val 50000"/>
                      <a:gd name="adj2" fmla="val 62500"/>
                    </a:avLst>
                  </a:prstGeom>
                  <a:solidFill>
                    <a:srgbClr val="FFFFCC"/>
                  </a:solidFill>
                  <a:ln>
                    <a:noFill/>
                  </a:ln>
                  <a:effectLst>
                    <a:outerShdw blurRad="25400" dist="50800" dir="2700000" algn="ctr" rotWithShape="0">
                      <a:srgbClr val="000000">
                        <a:alpha val="60000"/>
                      </a:srgb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defRPr/>
                    </a:pPr>
                    <a:endParaRPr lang="en-US">
                      <a:latin typeface="Arial" charset="0"/>
                    </a:endParaRPr>
                  </a:p>
                </p:txBody>
              </p:sp>
            </p:grpSp>
          </p:grpSp>
        </p:grpSp>
      </p:grpSp>
      <p:sp>
        <p:nvSpPr>
          <p:cNvPr id="35847" name="Text Box 20"/>
          <p:cNvSpPr txBox="1">
            <a:spLocks noChangeArrowheads="1"/>
          </p:cNvSpPr>
          <p:nvPr/>
        </p:nvSpPr>
        <p:spPr bwMode="auto">
          <a:xfrm>
            <a:off x="381000" y="2354263"/>
            <a:ext cx="3048000" cy="28352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tx2">
                      <a:alpha val="50000"/>
                    </a:schemeClr>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latin typeface="Times New Roman" panose="02020603050405020304" pitchFamily="18" charset="0"/>
              </a:rPr>
              <a:t>So far, we have considered only additive noise.  Before going further it will be useful to consider a more general model of image degradation, one that includes convolution with a pointspread</a:t>
            </a:r>
            <a:r>
              <a:rPr lang="en-US" altLang="en-US" sz="2000" baseline="30000">
                <a:latin typeface="Times New Roman" panose="02020603050405020304" pitchFamily="18" charset="0"/>
              </a:rPr>
              <a:t>1</a:t>
            </a:r>
            <a:r>
              <a:rPr lang="en-US" altLang="en-US" sz="2000">
                <a:latin typeface="Times New Roman" panose="02020603050405020304" pitchFamily="18" charset="0"/>
              </a:rPr>
              <a:t> function, H, as well as additive noise.</a:t>
            </a:r>
          </a:p>
        </p:txBody>
      </p:sp>
      <p:sp>
        <p:nvSpPr>
          <p:cNvPr id="35848" name="Text Box 23"/>
          <p:cNvSpPr txBox="1">
            <a:spLocks noChangeArrowheads="1"/>
          </p:cNvSpPr>
          <p:nvPr/>
        </p:nvSpPr>
        <p:spPr bwMode="auto">
          <a:xfrm>
            <a:off x="4343400" y="5867400"/>
            <a:ext cx="4495800" cy="336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r"/>
            <a:r>
              <a:rPr lang="en-US" altLang="en-US" sz="1600" baseline="30000">
                <a:latin typeface="Times New Roman" panose="02020603050405020304" pitchFamily="18" charset="0"/>
              </a:rPr>
              <a:t>1</a:t>
            </a:r>
            <a:r>
              <a:rPr lang="en-US" altLang="en-US" sz="1600">
                <a:latin typeface="Times New Roman" panose="02020603050405020304" pitchFamily="18" charset="0"/>
              </a:rPr>
              <a:t>H is also referred to as the optical transfer function.</a:t>
            </a:r>
          </a:p>
        </p:txBody>
      </p:sp>
      <p:sp>
        <p:nvSpPr>
          <p:cNvPr id="35849" name="Line 24"/>
          <p:cNvSpPr>
            <a:spLocks noChangeShapeType="1"/>
          </p:cNvSpPr>
          <p:nvPr/>
        </p:nvSpPr>
        <p:spPr bwMode="auto">
          <a:xfrm>
            <a:off x="4343400" y="5791200"/>
            <a:ext cx="4419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Date Placeholder 1"/>
          <p:cNvSpPr>
            <a:spLocks noGrp="1"/>
          </p:cNvSpPr>
          <p:nvPr>
            <p:ph type="dt" sz="half" idx="2"/>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34</a:t>
            </a:fld>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Rectangle 2"/>
          <p:cNvSpPr>
            <a:spLocks noGrp="1" noChangeArrowheads="1"/>
          </p:cNvSpPr>
          <p:nvPr>
            <p:ph type="title"/>
          </p:nvPr>
        </p:nvSpPr>
        <p:spPr>
          <a:xfrm>
            <a:off x="381000" y="990600"/>
            <a:ext cx="7772400" cy="723900"/>
          </a:xfrm>
        </p:spPr>
        <p:txBody>
          <a:bodyPr/>
          <a:lstStyle/>
          <a:p>
            <a:r>
              <a:rPr lang="en-US" altLang="en-US" smtClean="0"/>
              <a:t>Pointspread Operators</a:t>
            </a:r>
          </a:p>
        </p:txBody>
      </p:sp>
      <p:sp>
        <p:nvSpPr>
          <p:cNvPr id="36870" name="Text Box 4"/>
          <p:cNvSpPr txBox="1">
            <a:spLocks noChangeArrowheads="1"/>
          </p:cNvSpPr>
          <p:nvPr/>
        </p:nvSpPr>
        <p:spPr bwMode="auto">
          <a:xfrm>
            <a:off x="381000" y="1752600"/>
            <a:ext cx="8305800" cy="13112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tx2">
                      <a:alpha val="50000"/>
                    </a:schemeClr>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latin typeface="Times New Roman" panose="02020603050405020304" pitchFamily="18" charset="0"/>
              </a:rPr>
              <a:t>A pointspread operator is a linear model of the distortion acquired during the imaging process.  Since it is a linear model, it is a convolution operator.  One example of this is aperture distortion, an unavoidable consequence of making an image with a camera that has an opening larger than a point.</a:t>
            </a:r>
          </a:p>
        </p:txBody>
      </p:sp>
      <p:pic>
        <p:nvPicPr>
          <p:cNvPr id="36871" name="Picture 5" descr="Pinhole_Light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263" y="3200400"/>
            <a:ext cx="3135312"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2" name="Picture 6" descr="Pinhole_Light_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1425" y="3200400"/>
            <a:ext cx="3135313"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2"/>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35</a:t>
            </a:fld>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3" name="Picture 7" descr="pinhole camer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438400"/>
            <a:ext cx="3200400" cy="26289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7894" name="Rectangle 4"/>
          <p:cNvSpPr>
            <a:spLocks noGrp="1" noChangeArrowheads="1"/>
          </p:cNvSpPr>
          <p:nvPr>
            <p:ph type="title"/>
          </p:nvPr>
        </p:nvSpPr>
        <p:spPr>
          <a:xfrm>
            <a:off x="685800" y="990600"/>
            <a:ext cx="7772400" cy="723900"/>
          </a:xfrm>
          <a:noFill/>
        </p:spPr>
        <p:txBody>
          <a:bodyPr/>
          <a:lstStyle/>
          <a:p>
            <a:pPr algn="ctr"/>
            <a:r>
              <a:rPr lang="en-US" altLang="en-US" smtClean="0"/>
              <a:t>Pointspread Operators</a:t>
            </a:r>
          </a:p>
        </p:txBody>
      </p:sp>
      <p:pic>
        <p:nvPicPr>
          <p:cNvPr id="37895" name="Picture 6" descr="aperture camer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2438400"/>
            <a:ext cx="3200400" cy="26289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7896" name="Text Box 8"/>
          <p:cNvSpPr txBox="1">
            <a:spLocks noChangeArrowheads="1"/>
          </p:cNvSpPr>
          <p:nvPr/>
        </p:nvSpPr>
        <p:spPr bwMode="auto">
          <a:xfrm>
            <a:off x="1647825" y="1995488"/>
            <a:ext cx="17462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1800"/>
              <a:t>pinhole camera</a:t>
            </a:r>
          </a:p>
        </p:txBody>
      </p:sp>
      <p:sp>
        <p:nvSpPr>
          <p:cNvPr id="37897" name="Text Box 9"/>
          <p:cNvSpPr txBox="1">
            <a:spLocks noChangeArrowheads="1"/>
          </p:cNvSpPr>
          <p:nvPr/>
        </p:nvSpPr>
        <p:spPr bwMode="auto">
          <a:xfrm>
            <a:off x="5707063" y="1995488"/>
            <a:ext cx="18605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1800"/>
              <a:t>aperture camera</a:t>
            </a:r>
          </a:p>
        </p:txBody>
      </p:sp>
      <p:sp>
        <p:nvSpPr>
          <p:cNvPr id="37898" name="Text Box 12"/>
          <p:cNvSpPr txBox="1">
            <a:spLocks noChangeArrowheads="1"/>
          </p:cNvSpPr>
          <p:nvPr/>
        </p:nvSpPr>
        <p:spPr bwMode="auto">
          <a:xfrm>
            <a:off x="1065213" y="5180013"/>
            <a:ext cx="2808287" cy="9159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800">
                <a:latin typeface="Times New Roman" panose="02020603050405020304" pitchFamily="18" charset="0"/>
              </a:rPr>
              <a:t>A pinhole camera maps one object point to one image point; it is one-to-one.</a:t>
            </a:r>
          </a:p>
        </p:txBody>
      </p:sp>
      <p:sp>
        <p:nvSpPr>
          <p:cNvPr id="37899" name="Text Box 13"/>
          <p:cNvSpPr txBox="1">
            <a:spLocks noChangeArrowheads="1"/>
          </p:cNvSpPr>
          <p:nvPr/>
        </p:nvSpPr>
        <p:spPr bwMode="auto">
          <a:xfrm>
            <a:off x="5157788" y="5181600"/>
            <a:ext cx="2963862" cy="9159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800">
                <a:latin typeface="Times New Roman" panose="02020603050405020304" pitchFamily="18" charset="0"/>
              </a:rPr>
              <a:t>An aperture camera maps one object point to many image points; it spreads the points.</a:t>
            </a:r>
          </a:p>
        </p:txBody>
      </p:sp>
      <p:sp>
        <p:nvSpPr>
          <p:cNvPr id="2" name="Date Placeholder 1"/>
          <p:cNvSpPr>
            <a:spLocks noGrp="1"/>
          </p:cNvSpPr>
          <p:nvPr>
            <p:ph type="dt" sz="half" idx="2"/>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36</a:t>
            </a:fld>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Rectangle 3"/>
          <p:cNvSpPr>
            <a:spLocks noGrp="1" noChangeArrowheads="1"/>
          </p:cNvSpPr>
          <p:nvPr>
            <p:ph type="title"/>
          </p:nvPr>
        </p:nvSpPr>
        <p:spPr>
          <a:xfrm>
            <a:off x="685800" y="990600"/>
            <a:ext cx="7772400" cy="723900"/>
          </a:xfrm>
          <a:noFill/>
        </p:spPr>
        <p:txBody>
          <a:bodyPr/>
          <a:lstStyle/>
          <a:p>
            <a:pPr algn="ctr"/>
            <a:r>
              <a:rPr lang="en-US" altLang="en-US" smtClean="0"/>
              <a:t>Pointspread Operators and Convolution</a:t>
            </a:r>
          </a:p>
        </p:txBody>
      </p:sp>
      <p:grpSp>
        <p:nvGrpSpPr>
          <p:cNvPr id="38918" name="Group 15"/>
          <p:cNvGrpSpPr>
            <a:grpSpLocks/>
          </p:cNvGrpSpPr>
          <p:nvPr/>
        </p:nvGrpSpPr>
        <p:grpSpPr bwMode="auto">
          <a:xfrm>
            <a:off x="1519238" y="1776413"/>
            <a:ext cx="6105525" cy="3709987"/>
            <a:chOff x="816" y="1254"/>
            <a:chExt cx="3846" cy="2337"/>
          </a:xfrm>
        </p:grpSpPr>
        <p:pic>
          <p:nvPicPr>
            <p:cNvPr id="38920" name="Picture 11" descr="psf - convolution"/>
            <p:cNvPicPr>
              <a:picLocks noChangeAspect="1" noChangeArrowheads="1"/>
            </p:cNvPicPr>
            <p:nvPr/>
          </p:nvPicPr>
          <p:blipFill>
            <a:blip r:embed="rId3">
              <a:extLst>
                <a:ext uri="{28A0092B-C50C-407E-A947-70E740481C1C}">
                  <a14:useLocalDpi xmlns:a14="http://schemas.microsoft.com/office/drawing/2010/main" val="0"/>
                </a:ext>
              </a:extLst>
            </a:blip>
            <a:srcRect t="9000" b="9000"/>
            <a:stretch>
              <a:fillRect/>
            </a:stretch>
          </p:blipFill>
          <p:spPr bwMode="auto">
            <a:xfrm>
              <a:off x="816" y="1488"/>
              <a:ext cx="3846" cy="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8921" name="Object 12"/>
            <p:cNvGraphicFramePr>
              <a:graphicFrameLocks noChangeAspect="1"/>
            </p:cNvGraphicFramePr>
            <p:nvPr/>
          </p:nvGraphicFramePr>
          <p:xfrm>
            <a:off x="3161" y="1254"/>
            <a:ext cx="1445" cy="230"/>
          </p:xfrm>
          <a:graphic>
            <a:graphicData uri="http://schemas.openxmlformats.org/presentationml/2006/ole">
              <mc:AlternateContent xmlns:mc="http://schemas.openxmlformats.org/markup-compatibility/2006">
                <mc:Choice xmlns:v="urn:schemas-microsoft-com:vml" Requires="v">
                  <p:oleObj spid="_x0000_s38984" name="Equation" r:id="rId4" imgW="1523880" imgH="241200" progId="Equation.DSMT4">
                    <p:embed/>
                  </p:oleObj>
                </mc:Choice>
                <mc:Fallback>
                  <p:oleObj name="Equation" r:id="rId4" imgW="1523880" imgH="241200" progId="Equation.DSMT4">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1" y="1254"/>
                          <a:ext cx="1445" cy="2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22" name="Object 13"/>
            <p:cNvGraphicFramePr>
              <a:graphicFrameLocks noChangeAspect="1"/>
            </p:cNvGraphicFramePr>
            <p:nvPr/>
          </p:nvGraphicFramePr>
          <p:xfrm>
            <a:off x="2502" y="1971"/>
            <a:ext cx="460" cy="230"/>
          </p:xfrm>
          <a:graphic>
            <a:graphicData uri="http://schemas.openxmlformats.org/presentationml/2006/ole">
              <mc:AlternateContent xmlns:mc="http://schemas.openxmlformats.org/markup-compatibility/2006">
                <mc:Choice xmlns:v="urn:schemas-microsoft-com:vml" Requires="v">
                  <p:oleObj spid="_x0000_s38985" name="Equation" r:id="rId6" imgW="482400" imgH="241200" progId="Equation.DSMT4">
                    <p:embed/>
                  </p:oleObj>
                </mc:Choice>
                <mc:Fallback>
                  <p:oleObj name="Equation" r:id="rId6" imgW="482400" imgH="241200" progId="Equation.DSMT4">
                    <p:embed/>
                    <p:pic>
                      <p:nvPicPr>
                        <p:cNvPr id="0"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02" y="1971"/>
                          <a:ext cx="460" cy="2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23" name="Object 14"/>
            <p:cNvGraphicFramePr>
              <a:graphicFrameLocks noChangeAspect="1"/>
            </p:cNvGraphicFramePr>
            <p:nvPr/>
          </p:nvGraphicFramePr>
          <p:xfrm>
            <a:off x="1380" y="1256"/>
            <a:ext cx="397" cy="229"/>
          </p:xfrm>
          <a:graphic>
            <a:graphicData uri="http://schemas.openxmlformats.org/presentationml/2006/ole">
              <mc:AlternateContent xmlns:mc="http://schemas.openxmlformats.org/markup-compatibility/2006">
                <mc:Choice xmlns:v="urn:schemas-microsoft-com:vml" Requires="v">
                  <p:oleObj spid="_x0000_s38986" name="Equation" r:id="rId8" imgW="419040" imgH="241200" progId="Equation.DSMT4">
                    <p:embed/>
                  </p:oleObj>
                </mc:Choice>
                <mc:Fallback>
                  <p:oleObj name="Equation" r:id="rId8" imgW="419040" imgH="241200" progId="Equation.DSMT4">
                    <p:embed/>
                    <p:pic>
                      <p:nvPicPr>
                        <p:cNvPr id="0"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80" y="1256"/>
                          <a:ext cx="397" cy="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8919" name="Text Box 16"/>
          <p:cNvSpPr txBox="1">
            <a:spLocks noChangeArrowheads="1"/>
          </p:cNvSpPr>
          <p:nvPr/>
        </p:nvSpPr>
        <p:spPr bwMode="auto">
          <a:xfrm>
            <a:off x="441325" y="5600700"/>
            <a:ext cx="8321675" cy="6413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800">
                <a:latin typeface="Times New Roman" panose="02020603050405020304" pitchFamily="18" charset="0"/>
              </a:rPr>
              <a:t>Recall how a convolution works through multiply, shift, and add (See Lect. 7 p. 25ff).  That is precisely the effect of imaging through an aperture.  It results in a blurry image.</a:t>
            </a:r>
          </a:p>
        </p:txBody>
      </p:sp>
      <p:sp>
        <p:nvSpPr>
          <p:cNvPr id="2" name="Date Placeholder 1"/>
          <p:cNvSpPr>
            <a:spLocks noGrp="1"/>
          </p:cNvSpPr>
          <p:nvPr>
            <p:ph type="dt" sz="half" idx="2"/>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37</a:t>
            </a:fld>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Rectangle 2"/>
          <p:cNvSpPr>
            <a:spLocks noGrp="1" noChangeArrowheads="1"/>
          </p:cNvSpPr>
          <p:nvPr>
            <p:ph type="title"/>
          </p:nvPr>
        </p:nvSpPr>
        <p:spPr>
          <a:xfrm>
            <a:off x="381000" y="990600"/>
            <a:ext cx="1524000" cy="723900"/>
          </a:xfrm>
        </p:spPr>
        <p:txBody>
          <a:bodyPr/>
          <a:lstStyle/>
          <a:p>
            <a:r>
              <a:rPr lang="en-US" altLang="en-US" smtClean="0"/>
              <a:t>Lenses </a:t>
            </a:r>
          </a:p>
        </p:txBody>
      </p:sp>
      <p:pic>
        <p:nvPicPr>
          <p:cNvPr id="39942" name="Picture 3" descr="len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263" y="3275013"/>
            <a:ext cx="3135312"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3" name="Picture 5" descr="len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1425" y="3275013"/>
            <a:ext cx="3135313" cy="274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4" name="Text Box 6"/>
          <p:cNvSpPr txBox="1">
            <a:spLocks noChangeArrowheads="1"/>
          </p:cNvSpPr>
          <p:nvPr/>
        </p:nvSpPr>
        <p:spPr bwMode="auto">
          <a:xfrm>
            <a:off x="381000" y="1752600"/>
            <a:ext cx="8458200" cy="13112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tx2">
                      <a:alpha val="50000"/>
                    </a:schemeClr>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latin typeface="Times New Roman" panose="02020603050405020304" pitchFamily="18" charset="0"/>
              </a:rPr>
              <a:t>A properly designed lens will focus the light emanating from a point and thereby reduce the blurring.  But no lens can do this perfectly.  In fact, the lens adds its own distortion.  The result is an optical transfer function, </a:t>
            </a:r>
            <a:r>
              <a:rPr lang="en-US" altLang="en-US" sz="2000" b="1">
                <a:latin typeface="Times New Roman" panose="02020603050405020304" pitchFamily="18" charset="0"/>
              </a:rPr>
              <a:t>H</a:t>
            </a:r>
            <a:r>
              <a:rPr lang="en-US" altLang="en-US" sz="2000">
                <a:latin typeface="Times New Roman" panose="02020603050405020304" pitchFamily="18" charset="0"/>
              </a:rPr>
              <a:t>(</a:t>
            </a:r>
            <a:r>
              <a:rPr lang="en-US" altLang="en-US" sz="2000" i="1">
                <a:latin typeface="Times New Roman" panose="02020603050405020304" pitchFamily="18" charset="0"/>
              </a:rPr>
              <a:t>r</a:t>
            </a:r>
            <a:r>
              <a:rPr lang="en-US" altLang="en-US" sz="2000">
                <a:latin typeface="Times New Roman" panose="02020603050405020304" pitchFamily="18" charset="0"/>
              </a:rPr>
              <a:t>,</a:t>
            </a:r>
            <a:r>
              <a:rPr lang="en-US" altLang="en-US" sz="2000" i="1">
                <a:latin typeface="Times New Roman" panose="02020603050405020304" pitchFamily="18" charset="0"/>
              </a:rPr>
              <a:t>c</a:t>
            </a:r>
            <a:r>
              <a:rPr lang="en-US" altLang="en-US" sz="2000">
                <a:latin typeface="Times New Roman" panose="02020603050405020304" pitchFamily="18" charset="0"/>
              </a:rPr>
              <a:t>), that is convolved with the image.  </a:t>
            </a:r>
          </a:p>
        </p:txBody>
      </p:sp>
      <p:sp>
        <p:nvSpPr>
          <p:cNvPr id="2" name="Date Placeholder 1"/>
          <p:cNvSpPr>
            <a:spLocks noGrp="1"/>
          </p:cNvSpPr>
          <p:nvPr>
            <p:ph type="dt" sz="half" idx="2"/>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38</a:t>
            </a:fld>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5" name="Rectangle 2"/>
          <p:cNvSpPr>
            <a:spLocks noGrp="1" noChangeArrowheads="1"/>
          </p:cNvSpPr>
          <p:nvPr>
            <p:ph type="title"/>
          </p:nvPr>
        </p:nvSpPr>
        <p:spPr>
          <a:xfrm>
            <a:off x="495300" y="990600"/>
            <a:ext cx="8153400" cy="723900"/>
          </a:xfrm>
        </p:spPr>
        <p:txBody>
          <a:bodyPr/>
          <a:lstStyle/>
          <a:p>
            <a:pPr algn="ctr"/>
            <a:r>
              <a:rPr lang="en-US" altLang="en-US" sz="3200" smtClean="0"/>
              <a:t>Image Degradation Model</a:t>
            </a:r>
          </a:p>
        </p:txBody>
      </p:sp>
      <p:grpSp>
        <p:nvGrpSpPr>
          <p:cNvPr id="40966" name="Group 24"/>
          <p:cNvGrpSpPr>
            <a:grpSpLocks/>
          </p:cNvGrpSpPr>
          <p:nvPr/>
        </p:nvGrpSpPr>
        <p:grpSpPr bwMode="auto">
          <a:xfrm>
            <a:off x="2019300" y="2133600"/>
            <a:ext cx="5105400" cy="3276600"/>
            <a:chOff x="1272" y="1344"/>
            <a:chExt cx="3216" cy="2064"/>
          </a:xfrm>
        </p:grpSpPr>
        <p:sp>
          <p:nvSpPr>
            <p:cNvPr id="40969" name="Rectangle 4"/>
            <p:cNvSpPr>
              <a:spLocks noChangeArrowheads="1"/>
            </p:cNvSpPr>
            <p:nvPr/>
          </p:nvSpPr>
          <p:spPr bwMode="auto">
            <a:xfrm>
              <a:off x="1272" y="1344"/>
              <a:ext cx="3216" cy="206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a:p>
          </p:txBody>
        </p:sp>
        <p:grpSp>
          <p:nvGrpSpPr>
            <p:cNvPr id="40970" name="Group 23"/>
            <p:cNvGrpSpPr>
              <a:grpSpLocks/>
            </p:cNvGrpSpPr>
            <p:nvPr/>
          </p:nvGrpSpPr>
          <p:grpSpPr bwMode="auto">
            <a:xfrm>
              <a:off x="1464" y="1536"/>
              <a:ext cx="2832" cy="1680"/>
              <a:chOff x="1464" y="1536"/>
              <a:chExt cx="2832" cy="1680"/>
            </a:xfrm>
          </p:grpSpPr>
          <p:graphicFrame>
            <p:nvGraphicFramePr>
              <p:cNvPr id="40971" name="Object 6"/>
              <p:cNvGraphicFramePr>
                <a:graphicFrameLocks noChangeAspect="1"/>
              </p:cNvGraphicFramePr>
              <p:nvPr>
                <p:extLst>
                  <p:ext uri="{D42A27DB-BD31-4B8C-83A1-F6EECF244321}">
                    <p14:modId xmlns:p14="http://schemas.microsoft.com/office/powerpoint/2010/main" val="1150502766"/>
                  </p:ext>
                </p:extLst>
              </p:nvPr>
            </p:nvGraphicFramePr>
            <p:xfrm>
              <a:off x="1561" y="2240"/>
              <a:ext cx="2620" cy="303"/>
            </p:xfrm>
            <a:graphic>
              <a:graphicData uri="http://schemas.openxmlformats.org/presentationml/2006/ole">
                <mc:AlternateContent xmlns:mc="http://schemas.openxmlformats.org/markup-compatibility/2006">
                  <mc:Choice xmlns:v="urn:schemas-microsoft-com:vml" Requires="v">
                    <p:oleObj spid="_x0000_s41005" name="Equation" r:id="rId3" imgW="2095200" imgH="241200" progId="Equation.DSMT4">
                      <p:embed/>
                    </p:oleObj>
                  </mc:Choice>
                  <mc:Fallback>
                    <p:oleObj name="Equation" r:id="rId3" imgW="2095200" imgH="241200" progId="Equation.DSMT4">
                      <p:embed/>
                      <p:pic>
                        <p:nvPicPr>
                          <p:cNvPr id="0" name="Object 6"/>
                          <p:cNvPicPr>
                            <a:picLocks noChangeAspect="1" noChangeArrowheads="1"/>
                          </p:cNvPicPr>
                          <p:nvPr/>
                        </p:nvPicPr>
                        <p:blipFill>
                          <a:blip r:embed="rId4"/>
                          <a:srcRect/>
                          <a:stretch>
                            <a:fillRect/>
                          </a:stretch>
                        </p:blipFill>
                        <p:spPr bwMode="auto">
                          <a:xfrm>
                            <a:off x="1561" y="2240"/>
                            <a:ext cx="2620" cy="3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0972" name="Group 7"/>
              <p:cNvGrpSpPr>
                <a:grpSpLocks/>
              </p:cNvGrpSpPr>
              <p:nvPr/>
            </p:nvGrpSpPr>
            <p:grpSpPr bwMode="auto">
              <a:xfrm>
                <a:off x="1464" y="1536"/>
                <a:ext cx="2832" cy="1680"/>
                <a:chOff x="1440" y="1536"/>
                <a:chExt cx="2832" cy="1680"/>
              </a:xfrm>
            </p:grpSpPr>
            <p:grpSp>
              <p:nvGrpSpPr>
                <p:cNvPr id="40973" name="Group 8"/>
                <p:cNvGrpSpPr>
                  <a:grpSpLocks/>
                </p:cNvGrpSpPr>
                <p:nvPr/>
              </p:nvGrpSpPr>
              <p:grpSpPr bwMode="auto">
                <a:xfrm>
                  <a:off x="2080" y="2574"/>
                  <a:ext cx="912" cy="642"/>
                  <a:chOff x="2080" y="2544"/>
                  <a:chExt cx="912" cy="642"/>
                </a:xfrm>
              </p:grpSpPr>
              <p:sp>
                <p:nvSpPr>
                  <p:cNvPr id="40983" name="AutoShape 9"/>
                  <p:cNvSpPr>
                    <a:spLocks noChangeArrowheads="1"/>
                  </p:cNvSpPr>
                  <p:nvPr/>
                </p:nvSpPr>
                <p:spPr bwMode="auto">
                  <a:xfrm>
                    <a:off x="2488" y="2544"/>
                    <a:ext cx="96" cy="240"/>
                  </a:xfrm>
                  <a:prstGeom prst="upArrow">
                    <a:avLst>
                      <a:gd name="adj1" fmla="val 50000"/>
                      <a:gd name="adj2" fmla="val 62500"/>
                    </a:avLst>
                  </a:prstGeom>
                  <a:solidFill>
                    <a:srgbClr val="FFFFCC"/>
                  </a:solidFill>
                  <a:ln>
                    <a:noFill/>
                  </a:ln>
                  <a:effectLst>
                    <a:outerShdw blurRad="25400" dist="50800" dir="2700000" algn="ctr" rotWithShape="0">
                      <a:schemeClr val="tx1">
                        <a:alpha val="6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defRPr/>
                    </a:pPr>
                    <a:endParaRPr lang="en-US">
                      <a:latin typeface="Arial" charset="0"/>
                    </a:endParaRPr>
                  </a:p>
                </p:txBody>
              </p:sp>
              <p:sp>
                <p:nvSpPr>
                  <p:cNvPr id="40984" name="Text Box 10"/>
                  <p:cNvSpPr txBox="1">
                    <a:spLocks noChangeArrowheads="1"/>
                  </p:cNvSpPr>
                  <p:nvPr/>
                </p:nvSpPr>
                <p:spPr bwMode="auto">
                  <a:xfrm>
                    <a:off x="2080" y="2782"/>
                    <a:ext cx="912" cy="404"/>
                  </a:xfrm>
                  <a:prstGeom prst="rect">
                    <a:avLst/>
                  </a:prstGeom>
                  <a:solidFill>
                    <a:srgbClr val="FFFFCC"/>
                  </a:solidFill>
                  <a:ln>
                    <a:noFill/>
                  </a:ln>
                  <a:effectLst>
                    <a:outerShdw blurRad="25400" dist="50800" dir="2700000" algn="ctr" rotWithShape="0">
                      <a:schemeClr val="tx1">
                        <a:alpha val="6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defRPr/>
                    </a:pPr>
                    <a:r>
                      <a:rPr lang="en-US" sz="1800" dirty="0" smtClean="0">
                        <a:latin typeface="Comic Sans MS" pitchFamily="66" charset="0"/>
                      </a:rPr>
                      <a:t>undegraded image</a:t>
                    </a:r>
                  </a:p>
                </p:txBody>
              </p:sp>
            </p:grpSp>
            <p:grpSp>
              <p:nvGrpSpPr>
                <p:cNvPr id="40974" name="Group 11"/>
                <p:cNvGrpSpPr>
                  <a:grpSpLocks/>
                </p:cNvGrpSpPr>
                <p:nvPr/>
              </p:nvGrpSpPr>
              <p:grpSpPr bwMode="auto">
                <a:xfrm>
                  <a:off x="3360" y="2574"/>
                  <a:ext cx="912" cy="642"/>
                  <a:chOff x="3360" y="2544"/>
                  <a:chExt cx="912" cy="642"/>
                </a:xfrm>
              </p:grpSpPr>
              <p:sp>
                <p:nvSpPr>
                  <p:cNvPr id="40981" name="AutoShape 12"/>
                  <p:cNvSpPr>
                    <a:spLocks noChangeArrowheads="1"/>
                  </p:cNvSpPr>
                  <p:nvPr/>
                </p:nvSpPr>
                <p:spPr bwMode="auto">
                  <a:xfrm>
                    <a:off x="3768" y="2544"/>
                    <a:ext cx="96" cy="240"/>
                  </a:xfrm>
                  <a:prstGeom prst="upArrow">
                    <a:avLst>
                      <a:gd name="adj1" fmla="val 50000"/>
                      <a:gd name="adj2" fmla="val 62500"/>
                    </a:avLst>
                  </a:prstGeom>
                  <a:solidFill>
                    <a:srgbClr val="FFFFCC"/>
                  </a:solidFill>
                  <a:ln>
                    <a:noFill/>
                  </a:ln>
                  <a:effectLst>
                    <a:outerShdw blurRad="25400" dist="50800" dir="2700000" algn="ctr" rotWithShape="0">
                      <a:schemeClr val="tx1">
                        <a:alpha val="6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defRPr/>
                    </a:pPr>
                    <a:endParaRPr lang="en-US">
                      <a:latin typeface="Arial" charset="0"/>
                    </a:endParaRPr>
                  </a:p>
                </p:txBody>
              </p:sp>
              <p:sp>
                <p:nvSpPr>
                  <p:cNvPr id="40982" name="Text Box 13"/>
                  <p:cNvSpPr txBox="1">
                    <a:spLocks noChangeArrowheads="1"/>
                  </p:cNvSpPr>
                  <p:nvPr/>
                </p:nvSpPr>
                <p:spPr bwMode="auto">
                  <a:xfrm>
                    <a:off x="3360" y="2782"/>
                    <a:ext cx="912" cy="404"/>
                  </a:xfrm>
                  <a:prstGeom prst="rect">
                    <a:avLst/>
                  </a:prstGeom>
                  <a:solidFill>
                    <a:srgbClr val="FFFFCC"/>
                  </a:solidFill>
                  <a:ln>
                    <a:noFill/>
                  </a:ln>
                  <a:effectLst>
                    <a:outerShdw blurRad="25400" dist="50800" dir="2700000" algn="ctr" rotWithShape="0">
                      <a:schemeClr val="tx1">
                        <a:alpha val="6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defRPr/>
                    </a:pPr>
                    <a:r>
                      <a:rPr lang="en-US" sz="1800" dirty="0" smtClean="0">
                        <a:latin typeface="Comic Sans MS" pitchFamily="66" charset="0"/>
                      </a:rPr>
                      <a:t>additive noise</a:t>
                    </a:r>
                  </a:p>
                </p:txBody>
              </p:sp>
            </p:grpSp>
            <p:grpSp>
              <p:nvGrpSpPr>
                <p:cNvPr id="40975" name="Group 14"/>
                <p:cNvGrpSpPr>
                  <a:grpSpLocks/>
                </p:cNvGrpSpPr>
                <p:nvPr/>
              </p:nvGrpSpPr>
              <p:grpSpPr bwMode="auto">
                <a:xfrm>
                  <a:off x="1440" y="1536"/>
                  <a:ext cx="912" cy="639"/>
                  <a:chOff x="1440" y="1632"/>
                  <a:chExt cx="912" cy="639"/>
                </a:xfrm>
              </p:grpSpPr>
              <p:sp>
                <p:nvSpPr>
                  <p:cNvPr id="40979" name="Text Box 15"/>
                  <p:cNvSpPr txBox="1">
                    <a:spLocks noChangeArrowheads="1"/>
                  </p:cNvSpPr>
                  <p:nvPr/>
                </p:nvSpPr>
                <p:spPr bwMode="auto">
                  <a:xfrm>
                    <a:off x="1440" y="1632"/>
                    <a:ext cx="912" cy="404"/>
                  </a:xfrm>
                  <a:prstGeom prst="rect">
                    <a:avLst/>
                  </a:prstGeom>
                  <a:solidFill>
                    <a:srgbClr val="FFFFCC"/>
                  </a:solidFill>
                  <a:ln>
                    <a:noFill/>
                  </a:ln>
                  <a:effectLst>
                    <a:outerShdw blurRad="25400" dist="50800" dir="2700000" algn="ctr" rotWithShape="0">
                      <a:schemeClr val="tx1">
                        <a:alpha val="6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defRPr/>
                    </a:pPr>
                    <a:r>
                      <a:rPr lang="en-US" sz="1800" dirty="0" smtClean="0">
                        <a:latin typeface="Comic Sans MS" pitchFamily="66" charset="0"/>
                      </a:rPr>
                      <a:t>degraded image</a:t>
                    </a:r>
                  </a:p>
                </p:txBody>
              </p:sp>
              <p:sp>
                <p:nvSpPr>
                  <p:cNvPr id="40980" name="AutoShape 16"/>
                  <p:cNvSpPr>
                    <a:spLocks noChangeArrowheads="1"/>
                  </p:cNvSpPr>
                  <p:nvPr/>
                </p:nvSpPr>
                <p:spPr bwMode="auto">
                  <a:xfrm flipH="1" flipV="1">
                    <a:off x="1848" y="2031"/>
                    <a:ext cx="96" cy="240"/>
                  </a:xfrm>
                  <a:prstGeom prst="upArrow">
                    <a:avLst>
                      <a:gd name="adj1" fmla="val 50000"/>
                      <a:gd name="adj2" fmla="val 62500"/>
                    </a:avLst>
                  </a:prstGeom>
                  <a:solidFill>
                    <a:srgbClr val="FFFFCC"/>
                  </a:solidFill>
                  <a:ln>
                    <a:noFill/>
                  </a:ln>
                  <a:effectLst>
                    <a:outerShdw blurRad="25400" dist="50800" dir="2700000" algn="ctr" rotWithShape="0">
                      <a:schemeClr val="tx1">
                        <a:alpha val="6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defRPr/>
                    </a:pPr>
                    <a:endParaRPr lang="en-US">
                      <a:latin typeface="Arial" charset="0"/>
                    </a:endParaRPr>
                  </a:p>
                </p:txBody>
              </p:sp>
            </p:grpSp>
            <p:grpSp>
              <p:nvGrpSpPr>
                <p:cNvPr id="40976" name="Group 17"/>
                <p:cNvGrpSpPr>
                  <a:grpSpLocks/>
                </p:cNvGrpSpPr>
                <p:nvPr/>
              </p:nvGrpSpPr>
              <p:grpSpPr bwMode="auto">
                <a:xfrm>
                  <a:off x="2720" y="1536"/>
                  <a:ext cx="912" cy="639"/>
                  <a:chOff x="2720" y="1632"/>
                  <a:chExt cx="912" cy="639"/>
                </a:xfrm>
              </p:grpSpPr>
              <p:sp>
                <p:nvSpPr>
                  <p:cNvPr id="40977" name="Text Box 18"/>
                  <p:cNvSpPr txBox="1">
                    <a:spLocks noChangeArrowheads="1"/>
                  </p:cNvSpPr>
                  <p:nvPr/>
                </p:nvSpPr>
                <p:spPr bwMode="auto">
                  <a:xfrm>
                    <a:off x="2720" y="1632"/>
                    <a:ext cx="912" cy="404"/>
                  </a:xfrm>
                  <a:prstGeom prst="rect">
                    <a:avLst/>
                  </a:prstGeom>
                  <a:solidFill>
                    <a:srgbClr val="FFFFCC"/>
                  </a:solidFill>
                  <a:ln>
                    <a:noFill/>
                  </a:ln>
                  <a:effectLst>
                    <a:outerShdw blurRad="25400" dist="50800" dir="2700000" algn="ctr" rotWithShape="0">
                      <a:schemeClr val="tx1">
                        <a:alpha val="6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defRPr/>
                    </a:pPr>
                    <a:r>
                      <a:rPr lang="en-US" sz="1800" dirty="0" smtClean="0">
                        <a:latin typeface="Comic Sans MS" pitchFamily="66" charset="0"/>
                      </a:rPr>
                      <a:t>pointspread function</a:t>
                    </a:r>
                  </a:p>
                </p:txBody>
              </p:sp>
              <p:sp>
                <p:nvSpPr>
                  <p:cNvPr id="40978" name="AutoShape 19"/>
                  <p:cNvSpPr>
                    <a:spLocks noChangeArrowheads="1"/>
                  </p:cNvSpPr>
                  <p:nvPr/>
                </p:nvSpPr>
                <p:spPr bwMode="auto">
                  <a:xfrm flipH="1" flipV="1">
                    <a:off x="3128" y="2031"/>
                    <a:ext cx="96" cy="240"/>
                  </a:xfrm>
                  <a:prstGeom prst="upArrow">
                    <a:avLst>
                      <a:gd name="adj1" fmla="val 50000"/>
                      <a:gd name="adj2" fmla="val 62500"/>
                    </a:avLst>
                  </a:prstGeom>
                  <a:solidFill>
                    <a:srgbClr val="FFFFCC"/>
                  </a:solidFill>
                  <a:ln>
                    <a:noFill/>
                  </a:ln>
                  <a:effectLst>
                    <a:outerShdw blurRad="25400" dist="50800" dir="2700000" algn="ctr" rotWithShape="0">
                      <a:schemeClr val="tx1">
                        <a:alpha val="6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defRPr/>
                    </a:pPr>
                    <a:endParaRPr lang="en-US">
                      <a:latin typeface="Arial" charset="0"/>
                    </a:endParaRPr>
                  </a:p>
                </p:txBody>
              </p:sp>
            </p:grpSp>
          </p:grpSp>
        </p:grpSp>
      </p:grpSp>
      <p:sp>
        <p:nvSpPr>
          <p:cNvPr id="40967" name="Text Box 21"/>
          <p:cNvSpPr txBox="1">
            <a:spLocks noChangeArrowheads="1"/>
          </p:cNvSpPr>
          <p:nvPr/>
        </p:nvSpPr>
        <p:spPr bwMode="auto">
          <a:xfrm>
            <a:off x="381000" y="5867400"/>
            <a:ext cx="8458200" cy="336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r"/>
            <a:r>
              <a:rPr lang="en-US" altLang="en-US" sz="1600">
                <a:latin typeface="Times New Roman" panose="02020603050405020304" pitchFamily="18" charset="0"/>
              </a:rPr>
              <a:t>Note: The term </a:t>
            </a:r>
            <a:r>
              <a:rPr lang="en-US" altLang="en-US" sz="1600" i="1">
                <a:latin typeface="Times New Roman" panose="02020603050405020304" pitchFamily="18" charset="0"/>
              </a:rPr>
              <a:t>pointspread operator</a:t>
            </a:r>
            <a:r>
              <a:rPr lang="en-US" altLang="en-US" sz="1600">
                <a:latin typeface="Times New Roman" panose="02020603050405020304" pitchFamily="18" charset="0"/>
              </a:rPr>
              <a:t> refers to convolution by the pointspread function.</a:t>
            </a:r>
          </a:p>
        </p:txBody>
      </p:sp>
      <p:sp>
        <p:nvSpPr>
          <p:cNvPr id="40968" name="Line 24"/>
          <p:cNvSpPr>
            <a:spLocks noChangeShapeType="1"/>
          </p:cNvSpPr>
          <p:nvPr/>
        </p:nvSpPr>
        <p:spPr bwMode="auto">
          <a:xfrm>
            <a:off x="1600200" y="5791200"/>
            <a:ext cx="7162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Date Placeholder 1"/>
          <p:cNvSpPr>
            <a:spLocks noGrp="1"/>
          </p:cNvSpPr>
          <p:nvPr>
            <p:ph type="dt" sz="half" idx="2"/>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39</a:t>
            </a:fld>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Picture 11" descr="noise-mo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388" y="1600200"/>
            <a:ext cx="7769225" cy="434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4" name="Rectangle 2"/>
          <p:cNvSpPr>
            <a:spLocks noGrp="1" noChangeArrowheads="1"/>
          </p:cNvSpPr>
          <p:nvPr>
            <p:ph type="title"/>
          </p:nvPr>
        </p:nvSpPr>
        <p:spPr>
          <a:xfrm>
            <a:off x="1600200" y="990600"/>
            <a:ext cx="5943600" cy="723900"/>
          </a:xfrm>
        </p:spPr>
        <p:txBody>
          <a:bodyPr/>
          <a:lstStyle/>
          <a:p>
            <a:pPr algn="ctr"/>
            <a:r>
              <a:rPr lang="en-US" altLang="en-US" smtClean="0"/>
              <a:t>Uncorrelated Noise</a:t>
            </a:r>
          </a:p>
        </p:txBody>
      </p:sp>
      <p:sp>
        <p:nvSpPr>
          <p:cNvPr id="7175" name="Text Box 12"/>
          <p:cNvSpPr txBox="1">
            <a:spLocks noChangeArrowheads="1"/>
          </p:cNvSpPr>
          <p:nvPr/>
        </p:nvSpPr>
        <p:spPr bwMode="auto">
          <a:xfrm>
            <a:off x="1600200" y="176213"/>
            <a:ext cx="2514600" cy="581025"/>
          </a:xfrm>
          <a:prstGeom prst="rect">
            <a:avLst/>
          </a:prstGeom>
          <a:solidFill>
            <a:srgbClr val="FFFFCC"/>
          </a:solidFill>
          <a:ln>
            <a:noFill/>
          </a:ln>
          <a:effectLst>
            <a:outerShdw blurRad="50800" dist="38100" dir="2700000" algn="tl" rotWithShape="0">
              <a:prstClr val="black">
                <a:alpha val="40000"/>
              </a:prstClr>
            </a:outerShdw>
          </a:effec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1600">
                <a:latin typeface="Comic Sans MS" panose="030F0702030302020204" pitchFamily="66" charset="0"/>
              </a:rPr>
              <a:t>Intensity distributions – normalized histograms</a:t>
            </a:r>
          </a:p>
        </p:txBody>
      </p:sp>
      <p:sp>
        <p:nvSpPr>
          <p:cNvPr id="7176" name="Text Box 13"/>
          <p:cNvSpPr txBox="1">
            <a:spLocks noChangeArrowheads="1"/>
          </p:cNvSpPr>
          <p:nvPr/>
        </p:nvSpPr>
        <p:spPr bwMode="auto">
          <a:xfrm>
            <a:off x="457200" y="5835650"/>
            <a:ext cx="8229600" cy="336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1600"/>
              <a:t>Each pixel’s value has probability of occurrence given by the associated distribution.</a:t>
            </a:r>
          </a:p>
        </p:txBody>
      </p:sp>
      <p:sp>
        <p:nvSpPr>
          <p:cNvPr id="2" name="Date Placeholder 1"/>
          <p:cNvSpPr>
            <a:spLocks noGrp="1"/>
          </p:cNvSpPr>
          <p:nvPr>
            <p:ph type="dt" sz="half" idx="2"/>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4</a:t>
            </a:fld>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9" name="Rectangle 2"/>
          <p:cNvSpPr>
            <a:spLocks noGrp="1" noChangeArrowheads="1"/>
          </p:cNvSpPr>
          <p:nvPr>
            <p:ph type="title"/>
          </p:nvPr>
        </p:nvSpPr>
        <p:spPr>
          <a:xfrm>
            <a:off x="495300" y="990600"/>
            <a:ext cx="8153400" cy="723900"/>
          </a:xfrm>
        </p:spPr>
        <p:txBody>
          <a:bodyPr/>
          <a:lstStyle/>
          <a:p>
            <a:pPr algn="ctr"/>
            <a:r>
              <a:rPr lang="en-US" altLang="en-US" sz="3200" smtClean="0"/>
              <a:t>Image Degradation Model </a:t>
            </a:r>
          </a:p>
        </p:txBody>
      </p:sp>
      <p:grpSp>
        <p:nvGrpSpPr>
          <p:cNvPr id="41990" name="Group 3"/>
          <p:cNvGrpSpPr>
            <a:grpSpLocks/>
          </p:cNvGrpSpPr>
          <p:nvPr/>
        </p:nvGrpSpPr>
        <p:grpSpPr bwMode="auto">
          <a:xfrm>
            <a:off x="1060450" y="1962150"/>
            <a:ext cx="7023100" cy="4181475"/>
            <a:chOff x="668" y="1236"/>
            <a:chExt cx="4424" cy="2634"/>
          </a:xfrm>
        </p:grpSpPr>
        <p:pic>
          <p:nvPicPr>
            <p:cNvPr id="41993" name="Picture 4" descr="Degredation 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 y="1440"/>
              <a:ext cx="4424" cy="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994" name="Group 5"/>
            <p:cNvGrpSpPr>
              <a:grpSpLocks/>
            </p:cNvGrpSpPr>
            <p:nvPr/>
          </p:nvGrpSpPr>
          <p:grpSpPr bwMode="auto">
            <a:xfrm>
              <a:off x="996" y="1236"/>
              <a:ext cx="3758" cy="2634"/>
              <a:chOff x="996" y="1236"/>
              <a:chExt cx="3758" cy="2634"/>
            </a:xfrm>
          </p:grpSpPr>
          <p:graphicFrame>
            <p:nvGraphicFramePr>
              <p:cNvPr id="41995" name="Object 6"/>
              <p:cNvGraphicFramePr>
                <a:graphicFrameLocks noChangeAspect="1"/>
              </p:cNvGraphicFramePr>
              <p:nvPr>
                <p:extLst>
                  <p:ext uri="{D42A27DB-BD31-4B8C-83A1-F6EECF244321}">
                    <p14:modId xmlns:p14="http://schemas.microsoft.com/office/powerpoint/2010/main" val="2316736172"/>
                  </p:ext>
                </p:extLst>
              </p:nvPr>
            </p:nvGraphicFramePr>
            <p:xfrm>
              <a:off x="1019" y="1236"/>
              <a:ext cx="392" cy="227"/>
            </p:xfrm>
            <a:graphic>
              <a:graphicData uri="http://schemas.openxmlformats.org/presentationml/2006/ole">
                <mc:AlternateContent xmlns:mc="http://schemas.openxmlformats.org/markup-compatibility/2006">
                  <mc:Choice xmlns:v="urn:schemas-microsoft-com:vml" Requires="v">
                    <p:oleObj spid="_x0000_s42120" name="Equation" r:id="rId4" imgW="419040" imgH="241200" progId="Equation.DSMT4">
                      <p:embed/>
                    </p:oleObj>
                  </mc:Choice>
                  <mc:Fallback>
                    <p:oleObj name="Equation" r:id="rId4" imgW="419040" imgH="241200" progId="Equation.DSMT4">
                      <p:embed/>
                      <p:pic>
                        <p:nvPicPr>
                          <p:cNvPr id="0" name="Object 6"/>
                          <p:cNvPicPr>
                            <a:picLocks noChangeAspect="1" noChangeArrowheads="1"/>
                          </p:cNvPicPr>
                          <p:nvPr/>
                        </p:nvPicPr>
                        <p:blipFill>
                          <a:blip r:embed="rId5"/>
                          <a:srcRect/>
                          <a:stretch>
                            <a:fillRect/>
                          </a:stretch>
                        </p:blipFill>
                        <p:spPr bwMode="auto">
                          <a:xfrm>
                            <a:off x="1019" y="1236"/>
                            <a:ext cx="392" cy="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996" name="Object 7"/>
              <p:cNvGraphicFramePr>
                <a:graphicFrameLocks noChangeAspect="1"/>
              </p:cNvGraphicFramePr>
              <p:nvPr>
                <p:extLst>
                  <p:ext uri="{D42A27DB-BD31-4B8C-83A1-F6EECF244321}">
                    <p14:modId xmlns:p14="http://schemas.microsoft.com/office/powerpoint/2010/main" val="512808818"/>
                  </p:ext>
                </p:extLst>
              </p:nvPr>
            </p:nvGraphicFramePr>
            <p:xfrm>
              <a:off x="4361" y="3088"/>
              <a:ext cx="393" cy="227"/>
            </p:xfrm>
            <a:graphic>
              <a:graphicData uri="http://schemas.openxmlformats.org/presentationml/2006/ole">
                <mc:AlternateContent xmlns:mc="http://schemas.openxmlformats.org/markup-compatibility/2006">
                  <mc:Choice xmlns:v="urn:schemas-microsoft-com:vml" Requires="v">
                    <p:oleObj spid="_x0000_s42121" name="Equation" r:id="rId6" imgW="419040" imgH="241200" progId="Equation.DSMT4">
                      <p:embed/>
                    </p:oleObj>
                  </mc:Choice>
                  <mc:Fallback>
                    <p:oleObj name="Equation" r:id="rId6" imgW="419040" imgH="241200" progId="Equation.DSMT4">
                      <p:embed/>
                      <p:pic>
                        <p:nvPicPr>
                          <p:cNvPr id="0" name="Object 7"/>
                          <p:cNvPicPr>
                            <a:picLocks noChangeAspect="1" noChangeArrowheads="1"/>
                          </p:cNvPicPr>
                          <p:nvPr/>
                        </p:nvPicPr>
                        <p:blipFill>
                          <a:blip r:embed="rId7"/>
                          <a:srcRect/>
                          <a:stretch>
                            <a:fillRect/>
                          </a:stretch>
                        </p:blipFill>
                        <p:spPr bwMode="auto">
                          <a:xfrm>
                            <a:off x="4361" y="3088"/>
                            <a:ext cx="393" cy="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997" name="Object 8"/>
              <p:cNvGraphicFramePr>
                <a:graphicFrameLocks noChangeAspect="1"/>
              </p:cNvGraphicFramePr>
              <p:nvPr>
                <p:extLst>
                  <p:ext uri="{D42A27DB-BD31-4B8C-83A1-F6EECF244321}">
                    <p14:modId xmlns:p14="http://schemas.microsoft.com/office/powerpoint/2010/main" val="3016265839"/>
                  </p:ext>
                </p:extLst>
              </p:nvPr>
            </p:nvGraphicFramePr>
            <p:xfrm>
              <a:off x="2778" y="3644"/>
              <a:ext cx="449" cy="226"/>
            </p:xfrm>
            <a:graphic>
              <a:graphicData uri="http://schemas.openxmlformats.org/presentationml/2006/ole">
                <mc:AlternateContent xmlns:mc="http://schemas.openxmlformats.org/markup-compatibility/2006">
                  <mc:Choice xmlns:v="urn:schemas-microsoft-com:vml" Requires="v">
                    <p:oleObj spid="_x0000_s42122" name="Equation" r:id="rId8" imgW="482400" imgH="241200" progId="Equation.DSMT4">
                      <p:embed/>
                    </p:oleObj>
                  </mc:Choice>
                  <mc:Fallback>
                    <p:oleObj name="Equation" r:id="rId8" imgW="482400" imgH="241200" progId="Equation.DSMT4">
                      <p:embed/>
                      <p:pic>
                        <p:nvPicPr>
                          <p:cNvPr id="0" name="Object 8"/>
                          <p:cNvPicPr>
                            <a:picLocks noChangeAspect="1" noChangeArrowheads="1"/>
                          </p:cNvPicPr>
                          <p:nvPr/>
                        </p:nvPicPr>
                        <p:blipFill>
                          <a:blip r:embed="rId9"/>
                          <a:srcRect/>
                          <a:stretch>
                            <a:fillRect/>
                          </a:stretch>
                        </p:blipFill>
                        <p:spPr bwMode="auto">
                          <a:xfrm>
                            <a:off x="2778" y="3644"/>
                            <a:ext cx="449"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998" name="Object 9"/>
              <p:cNvGraphicFramePr>
                <a:graphicFrameLocks noChangeAspect="1"/>
              </p:cNvGraphicFramePr>
              <p:nvPr>
                <p:extLst>
                  <p:ext uri="{D42A27DB-BD31-4B8C-83A1-F6EECF244321}">
                    <p14:modId xmlns:p14="http://schemas.microsoft.com/office/powerpoint/2010/main" val="3901148388"/>
                  </p:ext>
                </p:extLst>
              </p:nvPr>
            </p:nvGraphicFramePr>
            <p:xfrm>
              <a:off x="2558" y="1236"/>
              <a:ext cx="889" cy="226"/>
            </p:xfrm>
            <a:graphic>
              <a:graphicData uri="http://schemas.openxmlformats.org/presentationml/2006/ole">
                <mc:AlternateContent xmlns:mc="http://schemas.openxmlformats.org/markup-compatibility/2006">
                  <mc:Choice xmlns:v="urn:schemas-microsoft-com:vml" Requires="v">
                    <p:oleObj spid="_x0000_s42123" name="Equation" r:id="rId10" imgW="952200" imgH="241200" progId="Equation.DSMT4">
                      <p:embed/>
                    </p:oleObj>
                  </mc:Choice>
                  <mc:Fallback>
                    <p:oleObj name="Equation" r:id="rId10" imgW="952200" imgH="241200" progId="Equation.DSMT4">
                      <p:embed/>
                      <p:pic>
                        <p:nvPicPr>
                          <p:cNvPr id="0" name="Object 9"/>
                          <p:cNvPicPr>
                            <a:picLocks noChangeAspect="1" noChangeArrowheads="1"/>
                          </p:cNvPicPr>
                          <p:nvPr/>
                        </p:nvPicPr>
                        <p:blipFill>
                          <a:blip r:embed="rId11"/>
                          <a:srcRect/>
                          <a:stretch>
                            <a:fillRect/>
                          </a:stretch>
                        </p:blipFill>
                        <p:spPr bwMode="auto">
                          <a:xfrm>
                            <a:off x="2558" y="1236"/>
                            <a:ext cx="889"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999" name="Object 10"/>
              <p:cNvGraphicFramePr>
                <a:graphicFrameLocks noChangeAspect="1"/>
              </p:cNvGraphicFramePr>
              <p:nvPr>
                <p:extLst>
                  <p:ext uri="{D42A27DB-BD31-4B8C-83A1-F6EECF244321}">
                    <p14:modId xmlns:p14="http://schemas.microsoft.com/office/powerpoint/2010/main" val="2641647829"/>
                  </p:ext>
                </p:extLst>
              </p:nvPr>
            </p:nvGraphicFramePr>
            <p:xfrm>
              <a:off x="996" y="3548"/>
              <a:ext cx="438" cy="226"/>
            </p:xfrm>
            <a:graphic>
              <a:graphicData uri="http://schemas.openxmlformats.org/presentationml/2006/ole">
                <mc:AlternateContent xmlns:mc="http://schemas.openxmlformats.org/markup-compatibility/2006">
                  <mc:Choice xmlns:v="urn:schemas-microsoft-com:vml" Requires="v">
                    <p:oleObj spid="_x0000_s42124" name="Equation" r:id="rId12" imgW="469800" imgH="241200" progId="Equation.DSMT4">
                      <p:embed/>
                    </p:oleObj>
                  </mc:Choice>
                  <mc:Fallback>
                    <p:oleObj name="Equation" r:id="rId12" imgW="469800" imgH="241200" progId="Equation.DSMT4">
                      <p:embed/>
                      <p:pic>
                        <p:nvPicPr>
                          <p:cNvPr id="0" name="Object 10"/>
                          <p:cNvPicPr>
                            <a:picLocks noChangeAspect="1" noChangeArrowheads="1"/>
                          </p:cNvPicPr>
                          <p:nvPr/>
                        </p:nvPicPr>
                        <p:blipFill>
                          <a:blip r:embed="rId13"/>
                          <a:srcRect/>
                          <a:stretch>
                            <a:fillRect/>
                          </a:stretch>
                        </p:blipFill>
                        <p:spPr bwMode="auto">
                          <a:xfrm>
                            <a:off x="996" y="3548"/>
                            <a:ext cx="438"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aphicFrame>
        <p:nvGraphicFramePr>
          <p:cNvPr id="41991" name="Object 11"/>
          <p:cNvGraphicFramePr>
            <a:graphicFrameLocks noChangeAspect="1"/>
          </p:cNvGraphicFramePr>
          <p:nvPr/>
        </p:nvGraphicFramePr>
        <p:xfrm>
          <a:off x="6661150" y="5880100"/>
          <a:ext cx="2066925" cy="242888"/>
        </p:xfrm>
        <a:graphic>
          <a:graphicData uri="http://schemas.openxmlformats.org/presentationml/2006/ole">
            <mc:AlternateContent xmlns:mc="http://schemas.openxmlformats.org/markup-compatibility/2006">
              <mc:Choice xmlns:v="urn:schemas-microsoft-com:vml" Requires="v">
                <p:oleObj spid="_x0000_s42125" name="Equation" r:id="rId14" imgW="2057400" imgH="241300" progId="Equation.DSMT4">
                  <p:embed/>
                </p:oleObj>
              </mc:Choice>
              <mc:Fallback>
                <p:oleObj name="Equation" r:id="rId14" imgW="2057400" imgH="241300" progId="Equation.DSMT4">
                  <p:embed/>
                  <p:pic>
                    <p:nvPicPr>
                      <p:cNvPr id="0" name="Object 1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661150" y="5880100"/>
                        <a:ext cx="2066925" cy="242888"/>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992" name="Line 24"/>
          <p:cNvSpPr>
            <a:spLocks noChangeShapeType="1"/>
          </p:cNvSpPr>
          <p:nvPr/>
        </p:nvSpPr>
        <p:spPr bwMode="auto">
          <a:xfrm flipV="1">
            <a:off x="6553200" y="5797550"/>
            <a:ext cx="2209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Date Placeholder 1"/>
          <p:cNvSpPr>
            <a:spLocks noGrp="1"/>
          </p:cNvSpPr>
          <p:nvPr>
            <p:ph type="dt" sz="half" idx="2"/>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40</a:t>
            </a:fld>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3" name="Rectangle 2"/>
          <p:cNvSpPr>
            <a:spLocks noGrp="1" noChangeArrowheads="1"/>
          </p:cNvSpPr>
          <p:nvPr>
            <p:ph type="title"/>
          </p:nvPr>
        </p:nvSpPr>
        <p:spPr>
          <a:xfrm>
            <a:off x="457200" y="990600"/>
            <a:ext cx="8153400" cy="723900"/>
          </a:xfrm>
        </p:spPr>
        <p:txBody>
          <a:bodyPr/>
          <a:lstStyle/>
          <a:p>
            <a:pPr algn="ctr"/>
            <a:r>
              <a:rPr lang="en-US" altLang="en-US" sz="3200" smtClean="0"/>
              <a:t>Image Degradation Model (Frequency Domain)</a:t>
            </a:r>
          </a:p>
        </p:txBody>
      </p:sp>
      <p:grpSp>
        <p:nvGrpSpPr>
          <p:cNvPr id="6" name="Group 5"/>
          <p:cNvGrpSpPr/>
          <p:nvPr/>
        </p:nvGrpSpPr>
        <p:grpSpPr>
          <a:xfrm>
            <a:off x="2257425" y="2438400"/>
            <a:ext cx="4633913" cy="2667000"/>
            <a:chOff x="2257425" y="2438400"/>
            <a:chExt cx="4633913" cy="2667000"/>
          </a:xfrm>
        </p:grpSpPr>
        <p:graphicFrame>
          <p:nvGraphicFramePr>
            <p:cNvPr id="43015" name="Object 4"/>
            <p:cNvGraphicFramePr>
              <a:graphicFrameLocks noChangeAspect="1"/>
            </p:cNvGraphicFramePr>
            <p:nvPr>
              <p:extLst>
                <p:ext uri="{D42A27DB-BD31-4B8C-83A1-F6EECF244321}">
                  <p14:modId xmlns:p14="http://schemas.microsoft.com/office/powerpoint/2010/main" val="1190357829"/>
                </p:ext>
              </p:extLst>
            </p:nvPr>
          </p:nvGraphicFramePr>
          <p:xfrm>
            <a:off x="2257425" y="3568700"/>
            <a:ext cx="4633913" cy="481013"/>
          </p:xfrm>
          <a:graphic>
            <a:graphicData uri="http://schemas.openxmlformats.org/presentationml/2006/ole">
              <mc:AlternateContent xmlns:mc="http://schemas.openxmlformats.org/markup-compatibility/2006">
                <mc:Choice xmlns:v="urn:schemas-microsoft-com:vml" Requires="v">
                  <p:oleObj spid="_x0000_s43051" name="Equation" r:id="rId3" imgW="2336760" imgH="241200" progId="Equation.DSMT4">
                    <p:embed/>
                  </p:oleObj>
                </mc:Choice>
                <mc:Fallback>
                  <p:oleObj name="Equation" r:id="rId3" imgW="2336760" imgH="241200" progId="Equation.DSMT4">
                    <p:embed/>
                    <p:pic>
                      <p:nvPicPr>
                        <p:cNvPr id="0" name="Object 4"/>
                        <p:cNvPicPr>
                          <a:picLocks noChangeAspect="1" noChangeArrowheads="1"/>
                        </p:cNvPicPr>
                        <p:nvPr/>
                      </p:nvPicPr>
                      <p:blipFill>
                        <a:blip r:embed="rId4"/>
                        <a:srcRect/>
                        <a:stretch>
                          <a:fillRect/>
                        </a:stretch>
                      </p:blipFill>
                      <p:spPr bwMode="auto">
                        <a:xfrm>
                          <a:off x="2257425" y="3568700"/>
                          <a:ext cx="4633913"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Group 4"/>
            <p:cNvGrpSpPr/>
            <p:nvPr/>
          </p:nvGrpSpPr>
          <p:grpSpPr>
            <a:xfrm>
              <a:off x="3340100" y="4086225"/>
              <a:ext cx="1447800" cy="1019175"/>
              <a:chOff x="3340100" y="4086225"/>
              <a:chExt cx="1447800" cy="1019175"/>
            </a:xfrm>
          </p:grpSpPr>
          <p:sp>
            <p:nvSpPr>
              <p:cNvPr id="43027" name="AutoShape 7"/>
              <p:cNvSpPr>
                <a:spLocks noChangeArrowheads="1"/>
              </p:cNvSpPr>
              <p:nvPr/>
            </p:nvSpPr>
            <p:spPr bwMode="auto">
              <a:xfrm>
                <a:off x="3987800" y="4086225"/>
                <a:ext cx="152400" cy="381000"/>
              </a:xfrm>
              <a:prstGeom prst="upArrow">
                <a:avLst>
                  <a:gd name="adj1" fmla="val 50000"/>
                  <a:gd name="adj2" fmla="val 62500"/>
                </a:avLst>
              </a:prstGeom>
              <a:solidFill>
                <a:srgbClr val="FFFFCC"/>
              </a:solidFill>
              <a:ln>
                <a:noFill/>
              </a:ln>
              <a:effectLst>
                <a:outerShdw blurRad="38100" dist="50800" dir="2700000" algn="ctr" rotWithShape="0">
                  <a:schemeClr val="tx1">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defRPr/>
                </a:pPr>
                <a:endParaRPr lang="en-US">
                  <a:latin typeface="Arial" charset="0"/>
                </a:endParaRPr>
              </a:p>
            </p:txBody>
          </p:sp>
          <p:sp>
            <p:nvSpPr>
              <p:cNvPr id="43028" name="Text Box 8"/>
              <p:cNvSpPr txBox="1">
                <a:spLocks noChangeArrowheads="1"/>
              </p:cNvSpPr>
              <p:nvPr/>
            </p:nvSpPr>
            <p:spPr bwMode="auto">
              <a:xfrm>
                <a:off x="3340100" y="4464050"/>
                <a:ext cx="1447800" cy="641350"/>
              </a:xfrm>
              <a:prstGeom prst="rect">
                <a:avLst/>
              </a:prstGeom>
              <a:solidFill>
                <a:srgbClr val="FFFFCC"/>
              </a:solidFill>
              <a:ln>
                <a:noFill/>
              </a:ln>
              <a:effectLst>
                <a:outerShdw blurRad="38100" dist="50800" dir="2700000" algn="ctr" rotWithShape="0">
                  <a:schemeClr val="tx1">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defRPr/>
                </a:pPr>
                <a:r>
                  <a:rPr lang="en-US" sz="1800" dirty="0" smtClean="0">
                    <a:latin typeface="Comic Sans MS" pitchFamily="66" charset="0"/>
                  </a:rPr>
                  <a:t>undegraded image</a:t>
                </a:r>
              </a:p>
            </p:txBody>
          </p:sp>
        </p:grpSp>
        <p:grpSp>
          <p:nvGrpSpPr>
            <p:cNvPr id="4" name="Group 3"/>
            <p:cNvGrpSpPr/>
            <p:nvPr/>
          </p:nvGrpSpPr>
          <p:grpSpPr>
            <a:xfrm>
              <a:off x="5372100" y="4086225"/>
              <a:ext cx="1447800" cy="1019175"/>
              <a:chOff x="5372100" y="4086225"/>
              <a:chExt cx="1447800" cy="1019175"/>
            </a:xfrm>
          </p:grpSpPr>
          <p:sp>
            <p:nvSpPr>
              <p:cNvPr id="43025" name="AutoShape 10"/>
              <p:cNvSpPr>
                <a:spLocks noChangeArrowheads="1"/>
              </p:cNvSpPr>
              <p:nvPr/>
            </p:nvSpPr>
            <p:spPr bwMode="auto">
              <a:xfrm>
                <a:off x="6019800" y="4086225"/>
                <a:ext cx="152400" cy="381000"/>
              </a:xfrm>
              <a:prstGeom prst="upArrow">
                <a:avLst>
                  <a:gd name="adj1" fmla="val 50000"/>
                  <a:gd name="adj2" fmla="val 62500"/>
                </a:avLst>
              </a:prstGeom>
              <a:solidFill>
                <a:srgbClr val="FFFFCC"/>
              </a:solidFill>
              <a:ln>
                <a:noFill/>
              </a:ln>
              <a:effectLst>
                <a:outerShdw blurRad="38100" dist="50800" dir="2700000" algn="ctr" rotWithShape="0">
                  <a:schemeClr val="tx1">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defRPr/>
                </a:pPr>
                <a:endParaRPr lang="en-US">
                  <a:latin typeface="Arial" charset="0"/>
                </a:endParaRPr>
              </a:p>
            </p:txBody>
          </p:sp>
          <p:sp>
            <p:nvSpPr>
              <p:cNvPr id="43026" name="Text Box 11"/>
              <p:cNvSpPr txBox="1">
                <a:spLocks noChangeArrowheads="1"/>
              </p:cNvSpPr>
              <p:nvPr/>
            </p:nvSpPr>
            <p:spPr bwMode="auto">
              <a:xfrm>
                <a:off x="5372100" y="4464050"/>
                <a:ext cx="1447800" cy="641350"/>
              </a:xfrm>
              <a:prstGeom prst="rect">
                <a:avLst/>
              </a:prstGeom>
              <a:solidFill>
                <a:srgbClr val="FFFFCC"/>
              </a:solidFill>
              <a:ln>
                <a:noFill/>
              </a:ln>
              <a:effectLst>
                <a:outerShdw blurRad="38100" dist="50800" dir="2700000" algn="ctr" rotWithShape="0">
                  <a:schemeClr val="tx1">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defRPr/>
                </a:pPr>
                <a:r>
                  <a:rPr lang="en-US" sz="1800" smtClean="0">
                    <a:latin typeface="Comic Sans MS" pitchFamily="66" charset="0"/>
                  </a:rPr>
                  <a:t>additive noise</a:t>
                </a:r>
              </a:p>
            </p:txBody>
          </p:sp>
        </p:grpSp>
        <p:grpSp>
          <p:nvGrpSpPr>
            <p:cNvPr id="3" name="Group 2"/>
            <p:cNvGrpSpPr/>
            <p:nvPr/>
          </p:nvGrpSpPr>
          <p:grpSpPr>
            <a:xfrm>
              <a:off x="2324100" y="2438400"/>
              <a:ext cx="1447800" cy="1014413"/>
              <a:chOff x="2324100" y="2438400"/>
              <a:chExt cx="1447800" cy="1014413"/>
            </a:xfrm>
          </p:grpSpPr>
          <p:sp>
            <p:nvSpPr>
              <p:cNvPr id="43023" name="Text Box 13"/>
              <p:cNvSpPr txBox="1">
                <a:spLocks noChangeArrowheads="1"/>
              </p:cNvSpPr>
              <p:nvPr/>
            </p:nvSpPr>
            <p:spPr bwMode="auto">
              <a:xfrm>
                <a:off x="2324100" y="2438400"/>
                <a:ext cx="1447800" cy="641350"/>
              </a:xfrm>
              <a:prstGeom prst="rect">
                <a:avLst/>
              </a:prstGeom>
              <a:solidFill>
                <a:srgbClr val="FFFFCC"/>
              </a:solidFill>
              <a:ln>
                <a:noFill/>
              </a:ln>
              <a:effectLst>
                <a:outerShdw blurRad="38100" dist="50800" dir="2700000" algn="ctr" rotWithShape="0">
                  <a:schemeClr val="tx1">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defRPr/>
                </a:pPr>
                <a:r>
                  <a:rPr lang="en-US" sz="1800" dirty="0" smtClean="0">
                    <a:latin typeface="Comic Sans MS" pitchFamily="66" charset="0"/>
                  </a:rPr>
                  <a:t>degraded image</a:t>
                </a:r>
              </a:p>
            </p:txBody>
          </p:sp>
          <p:sp>
            <p:nvSpPr>
              <p:cNvPr id="43024" name="AutoShape 14"/>
              <p:cNvSpPr>
                <a:spLocks noChangeArrowheads="1"/>
              </p:cNvSpPr>
              <p:nvPr/>
            </p:nvSpPr>
            <p:spPr bwMode="auto">
              <a:xfrm flipH="1" flipV="1">
                <a:off x="2971800" y="3071813"/>
                <a:ext cx="152400" cy="381000"/>
              </a:xfrm>
              <a:prstGeom prst="upArrow">
                <a:avLst>
                  <a:gd name="adj1" fmla="val 50000"/>
                  <a:gd name="adj2" fmla="val 62500"/>
                </a:avLst>
              </a:prstGeom>
              <a:solidFill>
                <a:srgbClr val="FFFFCC"/>
              </a:solidFill>
              <a:ln>
                <a:noFill/>
              </a:ln>
              <a:effectLst>
                <a:outerShdw blurRad="38100" dist="50800" dir="2700000" algn="ctr" rotWithShape="0">
                  <a:schemeClr val="tx1">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defRPr/>
                </a:pPr>
                <a:endParaRPr lang="en-US">
                  <a:latin typeface="Arial" charset="0"/>
                </a:endParaRPr>
              </a:p>
            </p:txBody>
          </p:sp>
        </p:grpSp>
        <p:grpSp>
          <p:nvGrpSpPr>
            <p:cNvPr id="2" name="Group 1"/>
            <p:cNvGrpSpPr/>
            <p:nvPr/>
          </p:nvGrpSpPr>
          <p:grpSpPr>
            <a:xfrm>
              <a:off x="4356100" y="2438400"/>
              <a:ext cx="1447800" cy="1014413"/>
              <a:chOff x="4356100" y="2438400"/>
              <a:chExt cx="1447800" cy="1014413"/>
            </a:xfrm>
          </p:grpSpPr>
          <p:sp>
            <p:nvSpPr>
              <p:cNvPr id="43021" name="Text Box 16"/>
              <p:cNvSpPr txBox="1">
                <a:spLocks noChangeArrowheads="1"/>
              </p:cNvSpPr>
              <p:nvPr/>
            </p:nvSpPr>
            <p:spPr bwMode="auto">
              <a:xfrm>
                <a:off x="4356100" y="2438400"/>
                <a:ext cx="1447800" cy="641350"/>
              </a:xfrm>
              <a:prstGeom prst="rect">
                <a:avLst/>
              </a:prstGeom>
              <a:solidFill>
                <a:srgbClr val="FFFFCC"/>
              </a:solidFill>
              <a:ln>
                <a:noFill/>
              </a:ln>
              <a:effectLst>
                <a:outerShdw blurRad="38100" dist="50800" dir="2700000" algn="ctr" rotWithShape="0">
                  <a:schemeClr val="tx1">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defRPr/>
                </a:pPr>
                <a:r>
                  <a:rPr lang="en-US" sz="1800" smtClean="0">
                    <a:latin typeface="Comic Sans MS" pitchFamily="66" charset="0"/>
                  </a:rPr>
                  <a:t>pointspread operator</a:t>
                </a:r>
              </a:p>
            </p:txBody>
          </p:sp>
          <p:sp>
            <p:nvSpPr>
              <p:cNvPr id="43022" name="AutoShape 17"/>
              <p:cNvSpPr>
                <a:spLocks noChangeArrowheads="1"/>
              </p:cNvSpPr>
              <p:nvPr/>
            </p:nvSpPr>
            <p:spPr bwMode="auto">
              <a:xfrm flipH="1" flipV="1">
                <a:off x="5003800" y="3071813"/>
                <a:ext cx="152400" cy="381000"/>
              </a:xfrm>
              <a:prstGeom prst="upArrow">
                <a:avLst>
                  <a:gd name="adj1" fmla="val 50000"/>
                  <a:gd name="adj2" fmla="val 62500"/>
                </a:avLst>
              </a:prstGeom>
              <a:solidFill>
                <a:srgbClr val="FFFFCC"/>
              </a:solidFill>
              <a:ln>
                <a:noFill/>
              </a:ln>
              <a:effectLst>
                <a:outerShdw blurRad="38100" dist="50800" dir="2700000" algn="ctr" rotWithShape="0">
                  <a:schemeClr val="tx1">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defRPr/>
                </a:pPr>
                <a:endParaRPr lang="en-US">
                  <a:latin typeface="Arial" charset="0"/>
                </a:endParaRPr>
              </a:p>
            </p:txBody>
          </p:sp>
        </p:grpSp>
      </p:grpSp>
      <p:sp>
        <p:nvSpPr>
          <p:cNvPr id="7" name="Date Placeholder 6"/>
          <p:cNvSpPr>
            <a:spLocks noGrp="1"/>
          </p:cNvSpPr>
          <p:nvPr>
            <p:ph type="dt" sz="half" idx="2"/>
          </p:nvPr>
        </p:nvSpPr>
        <p:spPr/>
        <p:txBody>
          <a:bodyPr/>
          <a:lstStyle/>
          <a:p>
            <a:pPr>
              <a:defRPr/>
            </a:pPr>
            <a:r>
              <a:rPr lang="en-US" smtClean="0"/>
              <a:t>10 November 2016</a:t>
            </a:r>
            <a:endParaRPr lang="en-US" dirty="0"/>
          </a:p>
        </p:txBody>
      </p:sp>
      <p:sp>
        <p:nvSpPr>
          <p:cNvPr id="8" name="Footer Placeholder 7"/>
          <p:cNvSpPr>
            <a:spLocks noGrp="1"/>
          </p:cNvSpPr>
          <p:nvPr>
            <p:ph type="ftr" sz="quarter" idx="3"/>
          </p:nvPr>
        </p:nvSpPr>
        <p:spPr/>
        <p:txBody>
          <a:bodyPr/>
          <a:lstStyle/>
          <a:p>
            <a:pPr>
              <a:defRPr/>
            </a:pPr>
            <a:r>
              <a:rPr lang="en-US" smtClean="0"/>
              <a:t>1999-2016 by Richard Alan Peters II</a:t>
            </a:r>
            <a:endParaRPr lang="en-US"/>
          </a:p>
        </p:txBody>
      </p:sp>
      <p:sp>
        <p:nvSpPr>
          <p:cNvPr id="9" name="Slide Number Placeholder 8"/>
          <p:cNvSpPr>
            <a:spLocks noGrp="1"/>
          </p:cNvSpPr>
          <p:nvPr>
            <p:ph type="sldNum" sz="quarter" idx="4"/>
          </p:nvPr>
        </p:nvSpPr>
        <p:spPr/>
        <p:txBody>
          <a:bodyPr/>
          <a:lstStyle/>
          <a:p>
            <a:pPr>
              <a:defRPr/>
            </a:pPr>
            <a:fld id="{9302CFF2-4115-47FF-9FC4-5205358A9ACF}" type="slidenum">
              <a:rPr lang="en-US" smtClean="0"/>
              <a:pPr>
                <a:defRPr/>
              </a:pPr>
              <a:t>41</a:t>
            </a:fld>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Rectangle 2"/>
          <p:cNvSpPr>
            <a:spLocks noGrp="1" noChangeArrowheads="1"/>
          </p:cNvSpPr>
          <p:nvPr>
            <p:ph type="title"/>
          </p:nvPr>
        </p:nvSpPr>
        <p:spPr>
          <a:xfrm>
            <a:off x="457200" y="990600"/>
            <a:ext cx="8153400" cy="723900"/>
          </a:xfrm>
        </p:spPr>
        <p:txBody>
          <a:bodyPr/>
          <a:lstStyle/>
          <a:p>
            <a:pPr algn="ctr"/>
            <a:r>
              <a:rPr lang="en-US" altLang="en-US" sz="3200" smtClean="0"/>
              <a:t>Image Degradation Model (Frequency Domain)</a:t>
            </a:r>
          </a:p>
        </p:txBody>
      </p:sp>
      <p:grpSp>
        <p:nvGrpSpPr>
          <p:cNvPr id="44038" name="Group 14"/>
          <p:cNvGrpSpPr>
            <a:grpSpLocks/>
          </p:cNvGrpSpPr>
          <p:nvPr/>
        </p:nvGrpSpPr>
        <p:grpSpPr bwMode="auto">
          <a:xfrm>
            <a:off x="1060450" y="1962150"/>
            <a:ext cx="7023100" cy="4168775"/>
            <a:chOff x="668" y="1236"/>
            <a:chExt cx="4424" cy="2626"/>
          </a:xfrm>
        </p:grpSpPr>
        <p:pic>
          <p:nvPicPr>
            <p:cNvPr id="44042" name="Picture 4" descr="Degredation Model F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 y="1440"/>
              <a:ext cx="4424" cy="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4043" name="Group 13"/>
            <p:cNvGrpSpPr>
              <a:grpSpLocks/>
            </p:cNvGrpSpPr>
            <p:nvPr/>
          </p:nvGrpSpPr>
          <p:grpSpPr bwMode="auto">
            <a:xfrm>
              <a:off x="978" y="1236"/>
              <a:ext cx="3812" cy="2626"/>
              <a:chOff x="978" y="1236"/>
              <a:chExt cx="3812" cy="2626"/>
            </a:xfrm>
          </p:grpSpPr>
          <p:graphicFrame>
            <p:nvGraphicFramePr>
              <p:cNvPr id="44044" name="Object 6"/>
              <p:cNvGraphicFramePr>
                <a:graphicFrameLocks noChangeAspect="1"/>
              </p:cNvGraphicFramePr>
              <p:nvPr>
                <p:extLst>
                  <p:ext uri="{D42A27DB-BD31-4B8C-83A1-F6EECF244321}">
                    <p14:modId xmlns:p14="http://schemas.microsoft.com/office/powerpoint/2010/main" val="3570494759"/>
                  </p:ext>
                </p:extLst>
              </p:nvPr>
            </p:nvGraphicFramePr>
            <p:xfrm>
              <a:off x="1002" y="1236"/>
              <a:ext cx="427" cy="227"/>
            </p:xfrm>
            <a:graphic>
              <a:graphicData uri="http://schemas.openxmlformats.org/presentationml/2006/ole">
                <mc:AlternateContent xmlns:mc="http://schemas.openxmlformats.org/markup-compatibility/2006">
                  <mc:Choice xmlns:v="urn:schemas-microsoft-com:vml" Requires="v">
                    <p:oleObj spid="_x0000_s44175" name="Equation" r:id="rId4" imgW="457200" imgH="241200" progId="Equation.DSMT4">
                      <p:embed/>
                    </p:oleObj>
                  </mc:Choice>
                  <mc:Fallback>
                    <p:oleObj name="Equation" r:id="rId4" imgW="457200" imgH="241200" progId="Equation.DSMT4">
                      <p:embed/>
                      <p:pic>
                        <p:nvPicPr>
                          <p:cNvPr id="0" name="Object 6"/>
                          <p:cNvPicPr>
                            <a:picLocks noChangeAspect="1" noChangeArrowheads="1"/>
                          </p:cNvPicPr>
                          <p:nvPr/>
                        </p:nvPicPr>
                        <p:blipFill>
                          <a:blip r:embed="rId5"/>
                          <a:srcRect/>
                          <a:stretch>
                            <a:fillRect/>
                          </a:stretch>
                        </p:blipFill>
                        <p:spPr bwMode="auto">
                          <a:xfrm>
                            <a:off x="1002" y="1236"/>
                            <a:ext cx="427" cy="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45" name="Object 7"/>
              <p:cNvGraphicFramePr>
                <a:graphicFrameLocks noChangeAspect="1"/>
              </p:cNvGraphicFramePr>
              <p:nvPr>
                <p:extLst>
                  <p:ext uri="{D42A27DB-BD31-4B8C-83A1-F6EECF244321}">
                    <p14:modId xmlns:p14="http://schemas.microsoft.com/office/powerpoint/2010/main" val="1905854564"/>
                  </p:ext>
                </p:extLst>
              </p:nvPr>
            </p:nvGraphicFramePr>
            <p:xfrm>
              <a:off x="4325" y="3088"/>
              <a:ext cx="465" cy="227"/>
            </p:xfrm>
            <a:graphic>
              <a:graphicData uri="http://schemas.openxmlformats.org/presentationml/2006/ole">
                <mc:AlternateContent xmlns:mc="http://schemas.openxmlformats.org/markup-compatibility/2006">
                  <mc:Choice xmlns:v="urn:schemas-microsoft-com:vml" Requires="v">
                    <p:oleObj spid="_x0000_s44176" name="Equation" r:id="rId6" imgW="495000" imgH="241200" progId="Equation.DSMT4">
                      <p:embed/>
                    </p:oleObj>
                  </mc:Choice>
                  <mc:Fallback>
                    <p:oleObj name="Equation" r:id="rId6" imgW="495000" imgH="241200" progId="Equation.DSMT4">
                      <p:embed/>
                      <p:pic>
                        <p:nvPicPr>
                          <p:cNvPr id="0" name="Object 7"/>
                          <p:cNvPicPr>
                            <a:picLocks noChangeAspect="1" noChangeArrowheads="1"/>
                          </p:cNvPicPr>
                          <p:nvPr/>
                        </p:nvPicPr>
                        <p:blipFill>
                          <a:blip r:embed="rId7"/>
                          <a:srcRect/>
                          <a:stretch>
                            <a:fillRect/>
                          </a:stretch>
                        </p:blipFill>
                        <p:spPr bwMode="auto">
                          <a:xfrm>
                            <a:off x="4325" y="3088"/>
                            <a:ext cx="465" cy="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46" name="Object 8"/>
              <p:cNvGraphicFramePr>
                <a:graphicFrameLocks noChangeAspect="1"/>
              </p:cNvGraphicFramePr>
              <p:nvPr>
                <p:extLst>
                  <p:ext uri="{D42A27DB-BD31-4B8C-83A1-F6EECF244321}">
                    <p14:modId xmlns:p14="http://schemas.microsoft.com/office/powerpoint/2010/main" val="720843297"/>
                  </p:ext>
                </p:extLst>
              </p:nvPr>
            </p:nvGraphicFramePr>
            <p:xfrm>
              <a:off x="2772" y="3637"/>
              <a:ext cx="461" cy="225"/>
            </p:xfrm>
            <a:graphic>
              <a:graphicData uri="http://schemas.openxmlformats.org/presentationml/2006/ole">
                <mc:AlternateContent xmlns:mc="http://schemas.openxmlformats.org/markup-compatibility/2006">
                  <mc:Choice xmlns:v="urn:schemas-microsoft-com:vml" Requires="v">
                    <p:oleObj spid="_x0000_s44177" name="Equation" r:id="rId8" imgW="495000" imgH="241200" progId="Equation.DSMT4">
                      <p:embed/>
                    </p:oleObj>
                  </mc:Choice>
                  <mc:Fallback>
                    <p:oleObj name="Equation" r:id="rId8" imgW="495000" imgH="241200" progId="Equation.DSMT4">
                      <p:embed/>
                      <p:pic>
                        <p:nvPicPr>
                          <p:cNvPr id="0" name="Object 8"/>
                          <p:cNvPicPr>
                            <a:picLocks noChangeAspect="1" noChangeArrowheads="1"/>
                          </p:cNvPicPr>
                          <p:nvPr/>
                        </p:nvPicPr>
                        <p:blipFill>
                          <a:blip r:embed="rId9"/>
                          <a:srcRect/>
                          <a:stretch>
                            <a:fillRect/>
                          </a:stretch>
                        </p:blipFill>
                        <p:spPr bwMode="auto">
                          <a:xfrm>
                            <a:off x="2772" y="3637"/>
                            <a:ext cx="461" cy="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47" name="Object 9"/>
              <p:cNvGraphicFramePr>
                <a:graphicFrameLocks noChangeAspect="1"/>
              </p:cNvGraphicFramePr>
              <p:nvPr>
                <p:extLst>
                  <p:ext uri="{D42A27DB-BD31-4B8C-83A1-F6EECF244321}">
                    <p14:modId xmlns:p14="http://schemas.microsoft.com/office/powerpoint/2010/main" val="427501863"/>
                  </p:ext>
                </p:extLst>
              </p:nvPr>
            </p:nvGraphicFramePr>
            <p:xfrm>
              <a:off x="2542" y="1236"/>
              <a:ext cx="923" cy="226"/>
            </p:xfrm>
            <a:graphic>
              <a:graphicData uri="http://schemas.openxmlformats.org/presentationml/2006/ole">
                <mc:AlternateContent xmlns:mc="http://schemas.openxmlformats.org/markup-compatibility/2006">
                  <mc:Choice xmlns:v="urn:schemas-microsoft-com:vml" Requires="v">
                    <p:oleObj spid="_x0000_s44178" name="Equation" r:id="rId10" imgW="990360" imgH="241200" progId="Equation.DSMT4">
                      <p:embed/>
                    </p:oleObj>
                  </mc:Choice>
                  <mc:Fallback>
                    <p:oleObj name="Equation" r:id="rId10" imgW="990360" imgH="241200" progId="Equation.DSMT4">
                      <p:embed/>
                      <p:pic>
                        <p:nvPicPr>
                          <p:cNvPr id="0" name="Object 9"/>
                          <p:cNvPicPr>
                            <a:picLocks noChangeAspect="1" noChangeArrowheads="1"/>
                          </p:cNvPicPr>
                          <p:nvPr/>
                        </p:nvPicPr>
                        <p:blipFill>
                          <a:blip r:embed="rId11"/>
                          <a:srcRect/>
                          <a:stretch>
                            <a:fillRect/>
                          </a:stretch>
                        </p:blipFill>
                        <p:spPr bwMode="auto">
                          <a:xfrm>
                            <a:off x="2542" y="1236"/>
                            <a:ext cx="923"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48" name="Object 10"/>
              <p:cNvGraphicFramePr>
                <a:graphicFrameLocks noChangeAspect="1"/>
              </p:cNvGraphicFramePr>
              <p:nvPr>
                <p:extLst>
                  <p:ext uri="{D42A27DB-BD31-4B8C-83A1-F6EECF244321}">
                    <p14:modId xmlns:p14="http://schemas.microsoft.com/office/powerpoint/2010/main" val="3196345333"/>
                  </p:ext>
                </p:extLst>
              </p:nvPr>
            </p:nvGraphicFramePr>
            <p:xfrm>
              <a:off x="978" y="3637"/>
              <a:ext cx="474" cy="225"/>
            </p:xfrm>
            <a:graphic>
              <a:graphicData uri="http://schemas.openxmlformats.org/presentationml/2006/ole">
                <mc:AlternateContent xmlns:mc="http://schemas.openxmlformats.org/markup-compatibility/2006">
                  <mc:Choice xmlns:v="urn:schemas-microsoft-com:vml" Requires="v">
                    <p:oleObj spid="_x0000_s44179" name="Equation" r:id="rId12" imgW="507960" imgH="241200" progId="Equation.DSMT4">
                      <p:embed/>
                    </p:oleObj>
                  </mc:Choice>
                  <mc:Fallback>
                    <p:oleObj name="Equation" r:id="rId12" imgW="507960" imgH="241200" progId="Equation.DSMT4">
                      <p:embed/>
                      <p:pic>
                        <p:nvPicPr>
                          <p:cNvPr id="0" name="Object 10"/>
                          <p:cNvPicPr>
                            <a:picLocks noChangeAspect="1" noChangeArrowheads="1"/>
                          </p:cNvPicPr>
                          <p:nvPr/>
                        </p:nvPicPr>
                        <p:blipFill>
                          <a:blip r:embed="rId13"/>
                          <a:srcRect/>
                          <a:stretch>
                            <a:fillRect/>
                          </a:stretch>
                        </p:blipFill>
                        <p:spPr bwMode="auto">
                          <a:xfrm>
                            <a:off x="978" y="3637"/>
                            <a:ext cx="474" cy="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44039" name="Text Box 11"/>
          <p:cNvSpPr txBox="1">
            <a:spLocks noChangeArrowheads="1"/>
          </p:cNvSpPr>
          <p:nvPr/>
        </p:nvSpPr>
        <p:spPr bwMode="auto">
          <a:xfrm>
            <a:off x="6368256" y="5943600"/>
            <a:ext cx="2241550" cy="2746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200">
                <a:latin typeface="Times New Roman" panose="02020603050405020304" pitchFamily="18" charset="0"/>
              </a:rPr>
              <a:t>Images shown are log magnitude.</a:t>
            </a:r>
          </a:p>
        </p:txBody>
      </p:sp>
      <p:graphicFrame>
        <p:nvGraphicFramePr>
          <p:cNvPr id="44040" name="Object 12"/>
          <p:cNvGraphicFramePr>
            <a:graphicFrameLocks noChangeAspect="1"/>
          </p:cNvGraphicFramePr>
          <p:nvPr>
            <p:extLst>
              <p:ext uri="{D42A27DB-BD31-4B8C-83A1-F6EECF244321}">
                <p14:modId xmlns:p14="http://schemas.microsoft.com/office/powerpoint/2010/main" val="3416152267"/>
              </p:ext>
            </p:extLst>
          </p:nvPr>
        </p:nvGraphicFramePr>
        <p:xfrm>
          <a:off x="6384131" y="5708650"/>
          <a:ext cx="2209800" cy="241300"/>
        </p:xfrm>
        <a:graphic>
          <a:graphicData uri="http://schemas.openxmlformats.org/presentationml/2006/ole">
            <mc:AlternateContent xmlns:mc="http://schemas.openxmlformats.org/markup-compatibility/2006">
              <mc:Choice xmlns:v="urn:schemas-microsoft-com:vml" Requires="v">
                <p:oleObj spid="_x0000_s44180" name="Equation" r:id="rId14" imgW="2222280" imgH="241200" progId="Equation.DSMT4">
                  <p:embed/>
                </p:oleObj>
              </mc:Choice>
              <mc:Fallback>
                <p:oleObj name="Equation" r:id="rId14" imgW="2222280" imgH="241200" progId="Equation.DSMT4">
                  <p:embed/>
                  <p:pic>
                    <p:nvPicPr>
                      <p:cNvPr id="0" name="Object 12"/>
                      <p:cNvPicPr>
                        <a:picLocks noChangeAspect="1" noChangeArrowheads="1"/>
                      </p:cNvPicPr>
                      <p:nvPr/>
                    </p:nvPicPr>
                    <p:blipFill>
                      <a:blip r:embed="rId15"/>
                      <a:srcRect/>
                      <a:stretch>
                        <a:fillRect/>
                      </a:stretch>
                    </p:blipFill>
                    <p:spPr bwMode="auto">
                      <a:xfrm>
                        <a:off x="6384131" y="5708650"/>
                        <a:ext cx="2209800"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41" name="Line 24"/>
          <p:cNvSpPr>
            <a:spLocks noChangeShapeType="1"/>
          </p:cNvSpPr>
          <p:nvPr/>
        </p:nvSpPr>
        <p:spPr bwMode="auto">
          <a:xfrm>
            <a:off x="6248400" y="5638800"/>
            <a:ext cx="2514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Date Placeholder 1"/>
          <p:cNvSpPr>
            <a:spLocks noGrp="1"/>
          </p:cNvSpPr>
          <p:nvPr>
            <p:ph type="dt" sz="half" idx="2"/>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42</a:t>
            </a:fld>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1" name="Text Box 15"/>
          <p:cNvSpPr txBox="1">
            <a:spLocks noChangeArrowheads="1"/>
          </p:cNvSpPr>
          <p:nvPr/>
        </p:nvSpPr>
        <p:spPr bwMode="auto">
          <a:xfrm>
            <a:off x="381000" y="1704975"/>
            <a:ext cx="3886200" cy="1190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800" dirty="0">
                <a:latin typeface="Times New Roman" panose="02020603050405020304" pitchFamily="18" charset="0"/>
              </a:rPr>
              <a:t>Let </a:t>
            </a:r>
            <a:r>
              <a:rPr lang="en-US" altLang="en-US" sz="1800" b="1" dirty="0">
                <a:latin typeface="Times New Roman" panose="02020603050405020304" pitchFamily="18" charset="0"/>
              </a:rPr>
              <a:t>I</a:t>
            </a:r>
            <a:r>
              <a:rPr lang="en-US" altLang="en-US" sz="1800" dirty="0">
                <a:latin typeface="Times New Roman" panose="02020603050405020304" pitchFamily="18" charset="0"/>
              </a:rPr>
              <a:t> be a perfect image and let </a:t>
            </a:r>
            <a:r>
              <a:rPr lang="en-US" altLang="en-US" sz="1800" b="1" dirty="0">
                <a:latin typeface="Times New Roman" panose="02020603050405020304" pitchFamily="18" charset="0"/>
              </a:rPr>
              <a:t>K</a:t>
            </a:r>
            <a:r>
              <a:rPr lang="en-US" altLang="en-US" sz="1800" dirty="0">
                <a:latin typeface="Times New Roman" panose="02020603050405020304" pitchFamily="18" charset="0"/>
              </a:rPr>
              <a:t> be the image convolved with a pointspread function, </a:t>
            </a:r>
            <a:r>
              <a:rPr lang="en-US" altLang="en-US" sz="1800" b="1" dirty="0">
                <a:latin typeface="Times New Roman" panose="02020603050405020304" pitchFamily="18" charset="0"/>
              </a:rPr>
              <a:t>H</a:t>
            </a:r>
            <a:r>
              <a:rPr lang="en-US" altLang="en-US" sz="1800" dirty="0">
                <a:latin typeface="Times New Roman" panose="02020603050405020304" pitchFamily="18" charset="0"/>
              </a:rPr>
              <a:t>.  Then in the frequency domain:</a:t>
            </a:r>
          </a:p>
        </p:txBody>
      </p:sp>
      <p:sp>
        <p:nvSpPr>
          <p:cNvPr id="45062" name="Rectangle 2"/>
          <p:cNvSpPr>
            <a:spLocks noGrp="1" noChangeArrowheads="1"/>
          </p:cNvSpPr>
          <p:nvPr>
            <p:ph type="title"/>
          </p:nvPr>
        </p:nvSpPr>
        <p:spPr>
          <a:xfrm>
            <a:off x="381000" y="914400"/>
            <a:ext cx="3886200" cy="723900"/>
          </a:xfrm>
        </p:spPr>
        <p:txBody>
          <a:bodyPr/>
          <a:lstStyle/>
          <a:p>
            <a:r>
              <a:rPr lang="en-US" altLang="en-US" smtClean="0"/>
              <a:t>Image Restoration</a:t>
            </a:r>
          </a:p>
        </p:txBody>
      </p:sp>
      <p:graphicFrame>
        <p:nvGraphicFramePr>
          <p:cNvPr id="45063" name="Object 3"/>
          <p:cNvGraphicFramePr>
            <a:graphicFrameLocks noChangeAspect="1"/>
          </p:cNvGraphicFramePr>
          <p:nvPr>
            <p:extLst>
              <p:ext uri="{D42A27DB-BD31-4B8C-83A1-F6EECF244321}">
                <p14:modId xmlns:p14="http://schemas.microsoft.com/office/powerpoint/2010/main" val="3816860099"/>
              </p:ext>
            </p:extLst>
          </p:nvPr>
        </p:nvGraphicFramePr>
        <p:xfrm>
          <a:off x="1156494" y="5476875"/>
          <a:ext cx="2487613" cy="384175"/>
        </p:xfrm>
        <a:graphic>
          <a:graphicData uri="http://schemas.openxmlformats.org/presentationml/2006/ole">
            <mc:AlternateContent xmlns:mc="http://schemas.openxmlformats.org/markup-compatibility/2006">
              <mc:Choice xmlns:v="urn:schemas-microsoft-com:vml" Requires="v">
                <p:oleObj spid="_x0000_s45184" name="Equation" r:id="rId3" imgW="1650960" imgH="253800" progId="Equation.DSMT4">
                  <p:embed/>
                </p:oleObj>
              </mc:Choice>
              <mc:Fallback>
                <p:oleObj name="Equation" r:id="rId3" imgW="1650960" imgH="253800" progId="Equation.DSMT4">
                  <p:embed/>
                  <p:pic>
                    <p:nvPicPr>
                      <p:cNvPr id="0" name="Object 3"/>
                      <p:cNvPicPr>
                        <a:picLocks noChangeAspect="1" noChangeArrowheads="1"/>
                      </p:cNvPicPr>
                      <p:nvPr/>
                    </p:nvPicPr>
                    <p:blipFill>
                      <a:blip r:embed="rId4"/>
                      <a:srcRect/>
                      <a:stretch>
                        <a:fillRect/>
                      </a:stretch>
                    </p:blipFill>
                    <p:spPr bwMode="auto">
                      <a:xfrm>
                        <a:off x="1156494" y="5476875"/>
                        <a:ext cx="2487613" cy="384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64" name="Object 4"/>
          <p:cNvGraphicFramePr>
            <a:graphicFrameLocks noChangeAspect="1"/>
          </p:cNvGraphicFramePr>
          <p:nvPr>
            <p:extLst>
              <p:ext uri="{D42A27DB-BD31-4B8C-83A1-F6EECF244321}">
                <p14:modId xmlns:p14="http://schemas.microsoft.com/office/powerpoint/2010/main" val="2274624123"/>
              </p:ext>
            </p:extLst>
          </p:nvPr>
        </p:nvGraphicFramePr>
        <p:xfrm>
          <a:off x="1133475" y="4238625"/>
          <a:ext cx="2533650" cy="357188"/>
        </p:xfrm>
        <a:graphic>
          <a:graphicData uri="http://schemas.openxmlformats.org/presentationml/2006/ole">
            <mc:AlternateContent xmlns:mc="http://schemas.openxmlformats.org/markup-compatibility/2006">
              <mc:Choice xmlns:v="urn:schemas-microsoft-com:vml" Requires="v">
                <p:oleObj spid="_x0000_s45185" name="Equation" r:id="rId5" imgW="1726920" imgH="241200" progId="Equation.DSMT4">
                  <p:embed/>
                </p:oleObj>
              </mc:Choice>
              <mc:Fallback>
                <p:oleObj name="Equation" r:id="rId5" imgW="1726920" imgH="241200" progId="Equation.DSMT4">
                  <p:embed/>
                  <p:pic>
                    <p:nvPicPr>
                      <p:cNvPr id="0" name="Object 4"/>
                      <p:cNvPicPr>
                        <a:picLocks noChangeAspect="1" noChangeArrowheads="1"/>
                      </p:cNvPicPr>
                      <p:nvPr/>
                    </p:nvPicPr>
                    <p:blipFill>
                      <a:blip r:embed="rId6"/>
                      <a:srcRect/>
                      <a:stretch>
                        <a:fillRect/>
                      </a:stretch>
                    </p:blipFill>
                    <p:spPr bwMode="auto">
                      <a:xfrm>
                        <a:off x="1133475" y="4238625"/>
                        <a:ext cx="2533650" cy="357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65" name="Object 10"/>
          <p:cNvGraphicFramePr>
            <a:graphicFrameLocks noChangeAspect="1"/>
          </p:cNvGraphicFramePr>
          <p:nvPr>
            <p:extLst>
              <p:ext uri="{D42A27DB-BD31-4B8C-83A1-F6EECF244321}">
                <p14:modId xmlns:p14="http://schemas.microsoft.com/office/powerpoint/2010/main" val="2956169483"/>
              </p:ext>
            </p:extLst>
          </p:nvPr>
        </p:nvGraphicFramePr>
        <p:xfrm>
          <a:off x="1243013" y="3009900"/>
          <a:ext cx="2314575" cy="357188"/>
        </p:xfrm>
        <a:graphic>
          <a:graphicData uri="http://schemas.openxmlformats.org/presentationml/2006/ole">
            <mc:AlternateContent xmlns:mc="http://schemas.openxmlformats.org/markup-compatibility/2006">
              <mc:Choice xmlns:v="urn:schemas-microsoft-com:vml" Requires="v">
                <p:oleObj spid="_x0000_s45186" name="Equation" r:id="rId7" imgW="1574640" imgH="241200" progId="Equation.DSMT4">
                  <p:embed/>
                </p:oleObj>
              </mc:Choice>
              <mc:Fallback>
                <p:oleObj name="Equation" r:id="rId7" imgW="1574640" imgH="241200" progId="Equation.DSMT4">
                  <p:embed/>
                  <p:pic>
                    <p:nvPicPr>
                      <p:cNvPr id="0" name="Object 10"/>
                      <p:cNvPicPr>
                        <a:picLocks noChangeAspect="1" noChangeArrowheads="1"/>
                      </p:cNvPicPr>
                      <p:nvPr/>
                    </p:nvPicPr>
                    <p:blipFill>
                      <a:blip r:embed="rId8"/>
                      <a:srcRect/>
                      <a:stretch>
                        <a:fillRect/>
                      </a:stretch>
                    </p:blipFill>
                    <p:spPr bwMode="auto">
                      <a:xfrm>
                        <a:off x="1243013" y="3009900"/>
                        <a:ext cx="2314575" cy="357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66" name="Object 13"/>
          <p:cNvGraphicFramePr>
            <a:graphicFrameLocks noChangeAspect="1"/>
          </p:cNvGraphicFramePr>
          <p:nvPr>
            <p:extLst>
              <p:ext uri="{D42A27DB-BD31-4B8C-83A1-F6EECF244321}">
                <p14:modId xmlns:p14="http://schemas.microsoft.com/office/powerpoint/2010/main" val="1640611148"/>
              </p:ext>
            </p:extLst>
          </p:nvPr>
        </p:nvGraphicFramePr>
        <p:xfrm>
          <a:off x="5149850" y="2430463"/>
          <a:ext cx="3416300" cy="706437"/>
        </p:xfrm>
        <a:graphic>
          <a:graphicData uri="http://schemas.openxmlformats.org/presentationml/2006/ole">
            <mc:AlternateContent xmlns:mc="http://schemas.openxmlformats.org/markup-compatibility/2006">
              <mc:Choice xmlns:v="urn:schemas-microsoft-com:vml" Requires="v">
                <p:oleObj spid="_x0000_s45187" name="Equation" r:id="rId9" imgW="2286000" imgH="469800" progId="Equation.DSMT4">
                  <p:embed/>
                </p:oleObj>
              </mc:Choice>
              <mc:Fallback>
                <p:oleObj name="Equation" r:id="rId9" imgW="2286000" imgH="469800" progId="Equation.DSMT4">
                  <p:embed/>
                  <p:pic>
                    <p:nvPicPr>
                      <p:cNvPr id="0" name="Object 13"/>
                      <p:cNvPicPr>
                        <a:picLocks noChangeAspect="1" noChangeArrowheads="1"/>
                      </p:cNvPicPr>
                      <p:nvPr/>
                    </p:nvPicPr>
                    <p:blipFill>
                      <a:blip r:embed="rId10"/>
                      <a:srcRect/>
                      <a:stretch>
                        <a:fillRect/>
                      </a:stretch>
                    </p:blipFill>
                    <p:spPr bwMode="auto">
                      <a:xfrm>
                        <a:off x="5149850" y="2430463"/>
                        <a:ext cx="3416300"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067" name="Text Box 17"/>
          <p:cNvSpPr txBox="1">
            <a:spLocks noChangeArrowheads="1"/>
          </p:cNvSpPr>
          <p:nvPr/>
        </p:nvSpPr>
        <p:spPr bwMode="auto">
          <a:xfrm>
            <a:off x="381000" y="3482975"/>
            <a:ext cx="4038600" cy="6413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800">
                <a:latin typeface="Times New Roman" panose="02020603050405020304" pitchFamily="18" charset="0"/>
              </a:rPr>
              <a:t>If the process of imaging adds noise then we get </a:t>
            </a:r>
            <a:r>
              <a:rPr lang="en-US" altLang="en-US" sz="1800" b="1">
                <a:latin typeface="Times New Roman" panose="02020603050405020304" pitchFamily="18" charset="0"/>
              </a:rPr>
              <a:t>J</a:t>
            </a:r>
            <a:r>
              <a:rPr lang="en-US" altLang="en-US" sz="1800">
                <a:latin typeface="Times New Roman" panose="02020603050405020304" pitchFamily="18" charset="0"/>
              </a:rPr>
              <a:t> = </a:t>
            </a:r>
            <a:r>
              <a:rPr lang="en-US" altLang="en-US" sz="1800" b="1">
                <a:latin typeface="Times New Roman" panose="02020603050405020304" pitchFamily="18" charset="0"/>
              </a:rPr>
              <a:t>K</a:t>
            </a:r>
            <a:r>
              <a:rPr lang="en-US" altLang="en-US" sz="1800">
                <a:latin typeface="Times New Roman" panose="02020603050405020304" pitchFamily="18" charset="0"/>
              </a:rPr>
              <a:t> + </a:t>
            </a:r>
            <a:r>
              <a:rPr lang="en-US" altLang="en-US" sz="1800" b="1">
                <a:latin typeface="Times New Roman" panose="02020603050405020304" pitchFamily="18" charset="0"/>
              </a:rPr>
              <a:t>N</a:t>
            </a:r>
            <a:r>
              <a:rPr lang="en-US" altLang="en-US" sz="1800">
                <a:latin typeface="Times New Roman" panose="02020603050405020304" pitchFamily="18" charset="0"/>
              </a:rPr>
              <a:t>, or in freq.: </a:t>
            </a:r>
          </a:p>
        </p:txBody>
      </p:sp>
      <p:sp>
        <p:nvSpPr>
          <p:cNvPr id="45068" name="Text Box 18"/>
          <p:cNvSpPr txBox="1">
            <a:spLocks noChangeArrowheads="1"/>
          </p:cNvSpPr>
          <p:nvPr/>
        </p:nvSpPr>
        <p:spPr bwMode="auto">
          <a:xfrm>
            <a:off x="381000" y="4711700"/>
            <a:ext cx="3886200" cy="6413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800">
                <a:latin typeface="Times New Roman" panose="02020603050405020304" pitchFamily="18" charset="0"/>
              </a:rPr>
              <a:t>We want a filter, </a:t>
            </a:r>
            <a:r>
              <a:rPr lang="en-US" altLang="en-US" sz="1800" b="1">
                <a:latin typeface="Times New Roman" panose="02020603050405020304" pitchFamily="18" charset="0"/>
              </a:rPr>
              <a:t>W</a:t>
            </a:r>
            <a:r>
              <a:rPr lang="en-US" altLang="en-US" sz="1800">
                <a:latin typeface="Times New Roman" panose="02020603050405020304" pitchFamily="18" charset="0"/>
              </a:rPr>
              <a:t>, to remove as much of the noise from </a:t>
            </a:r>
            <a:r>
              <a:rPr lang="en-US" altLang="en-US" sz="1800" b="1">
                <a:latin typeface="Times New Roman" panose="02020603050405020304" pitchFamily="18" charset="0"/>
              </a:rPr>
              <a:t>J</a:t>
            </a:r>
            <a:r>
              <a:rPr lang="en-US" altLang="en-US" sz="1800">
                <a:latin typeface="Times New Roman" panose="02020603050405020304" pitchFamily="18" charset="0"/>
              </a:rPr>
              <a:t> as possible:</a:t>
            </a:r>
          </a:p>
        </p:txBody>
      </p:sp>
      <p:sp>
        <p:nvSpPr>
          <p:cNvPr id="45069" name="Text Box 19"/>
          <p:cNvSpPr txBox="1">
            <a:spLocks noChangeArrowheads="1"/>
          </p:cNvSpPr>
          <p:nvPr/>
        </p:nvSpPr>
        <p:spPr bwMode="auto">
          <a:xfrm>
            <a:off x="4876800" y="1704975"/>
            <a:ext cx="3886200" cy="6413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800" dirty="0">
                <a:latin typeface="Times New Roman" panose="02020603050405020304" pitchFamily="18" charset="0"/>
              </a:rPr>
              <a:t>Then an estimate of </a:t>
            </a:r>
            <a:r>
              <a:rPr lang="en-US" altLang="en-US" sz="1800" b="1" dirty="0">
                <a:latin typeface="Times New Roman" panose="02020603050405020304" pitchFamily="18" charset="0"/>
              </a:rPr>
              <a:t>I</a:t>
            </a:r>
            <a:r>
              <a:rPr lang="en-US" altLang="en-US" sz="1800" dirty="0">
                <a:latin typeface="Times New Roman" panose="02020603050405020304" pitchFamily="18" charset="0"/>
              </a:rPr>
              <a:t> would be the inverse Fourier transform of</a:t>
            </a:r>
          </a:p>
        </p:txBody>
      </p:sp>
      <p:sp>
        <p:nvSpPr>
          <p:cNvPr id="45070" name="Text Box 20"/>
          <p:cNvSpPr txBox="1">
            <a:spLocks noChangeArrowheads="1"/>
          </p:cNvSpPr>
          <p:nvPr/>
        </p:nvSpPr>
        <p:spPr bwMode="auto">
          <a:xfrm>
            <a:off x="4876800" y="3221038"/>
            <a:ext cx="3962400" cy="14652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800">
                <a:latin typeface="Times New Roman" panose="02020603050405020304" pitchFamily="18" charset="0"/>
              </a:rPr>
              <a:t>We want to find the filter, </a:t>
            </a:r>
            <a:r>
              <a:rPr lang="en-US" altLang="en-US" sz="1800" b="1">
                <a:latin typeface="Times New Roman" panose="02020603050405020304" pitchFamily="18" charset="0"/>
              </a:rPr>
              <a:t>W</a:t>
            </a:r>
            <a:r>
              <a:rPr lang="en-US" altLang="en-US" sz="1800">
                <a:latin typeface="Times New Roman" panose="02020603050405020304" pitchFamily="18" charset="0"/>
              </a:rPr>
              <a:t>, that results in the closest possible estimate of </a:t>
            </a:r>
            <a:r>
              <a:rPr lang="en-US" altLang="en-US" sz="1800" b="1">
                <a:latin typeface="Times New Roman" panose="02020603050405020304" pitchFamily="18" charset="0"/>
              </a:rPr>
              <a:t>I</a:t>
            </a:r>
            <a:r>
              <a:rPr lang="en-US" altLang="en-US" sz="1800">
                <a:latin typeface="Times New Roman" panose="02020603050405020304" pitchFamily="18" charset="0"/>
              </a:rPr>
              <a:t> </a:t>
            </a:r>
            <a:r>
              <a:rPr lang="en-US" altLang="en-US" sz="1800" i="1">
                <a:latin typeface="Times New Roman" panose="02020603050405020304" pitchFamily="18" charset="0"/>
                <a:cs typeface="Times New Roman" panose="02020603050405020304" pitchFamily="18" charset="0"/>
              </a:rPr>
              <a:t>i.e.</a:t>
            </a:r>
            <a:r>
              <a:rPr lang="en-US" altLang="en-US" sz="1800">
                <a:latin typeface="Times New Roman" panose="02020603050405020304" pitchFamily="18" charset="0"/>
                <a:cs typeface="Times New Roman" panose="02020603050405020304" pitchFamily="18" charset="0"/>
              </a:rPr>
              <a:t> the </a:t>
            </a:r>
            <a:r>
              <a:rPr lang="en-US" altLang="en-US" sz="1800" b="1">
                <a:latin typeface="Times New Roman" panose="02020603050405020304" pitchFamily="18" charset="0"/>
                <a:cs typeface="Times New Roman" panose="02020603050405020304" pitchFamily="18" charset="0"/>
              </a:rPr>
              <a:t>W</a:t>
            </a:r>
            <a:r>
              <a:rPr lang="en-US" altLang="en-US" sz="1800">
                <a:latin typeface="Times New Roman" panose="02020603050405020304" pitchFamily="18" charset="0"/>
                <a:cs typeface="Times New Roman" panose="02020603050405020304" pitchFamily="18" charset="0"/>
              </a:rPr>
              <a:t> that minimizes the energy of the difference between the estimate and </a:t>
            </a:r>
            <a:r>
              <a:rPr lang="en-US" altLang="en-US" sz="1800" b="1">
                <a:latin typeface="Times New Roman" panose="02020603050405020304" pitchFamily="18" charset="0"/>
                <a:cs typeface="Times New Roman" panose="02020603050405020304" pitchFamily="18" charset="0"/>
              </a:rPr>
              <a:t>I</a:t>
            </a:r>
            <a:r>
              <a:rPr lang="en-US" altLang="en-US" sz="1800">
                <a:latin typeface="Times New Roman" panose="02020603050405020304" pitchFamily="18" charset="0"/>
                <a:cs typeface="Times New Roman" panose="02020603050405020304" pitchFamily="18" charset="0"/>
              </a:rPr>
              <a:t>.</a:t>
            </a:r>
          </a:p>
          <a:p>
            <a:r>
              <a:rPr lang="en-US" altLang="en-US" sz="1800">
                <a:latin typeface="Times New Roman" panose="02020603050405020304" pitchFamily="18" charset="0"/>
                <a:cs typeface="Times New Roman" panose="02020603050405020304" pitchFamily="18" charset="0"/>
              </a:rPr>
              <a:t>That is we want to find </a:t>
            </a:r>
            <a:r>
              <a:rPr lang="en-US" altLang="en-US" sz="1800" b="1">
                <a:latin typeface="Times New Roman" panose="02020603050405020304" pitchFamily="18" charset="0"/>
                <a:cs typeface="Times New Roman" panose="02020603050405020304" pitchFamily="18" charset="0"/>
              </a:rPr>
              <a:t>W</a:t>
            </a:r>
            <a:r>
              <a:rPr lang="en-US" altLang="en-US" sz="1800">
                <a:latin typeface="Times New Roman" panose="02020603050405020304" pitchFamily="18" charset="0"/>
                <a:cs typeface="Times New Roman" panose="02020603050405020304" pitchFamily="18" charset="0"/>
              </a:rPr>
              <a:t> such that</a:t>
            </a:r>
          </a:p>
        </p:txBody>
      </p:sp>
      <p:graphicFrame>
        <p:nvGraphicFramePr>
          <p:cNvPr id="45071" name="Object 21"/>
          <p:cNvGraphicFramePr>
            <a:graphicFrameLocks noChangeAspect="1"/>
          </p:cNvGraphicFramePr>
          <p:nvPr>
            <p:extLst>
              <p:ext uri="{D42A27DB-BD31-4B8C-83A1-F6EECF244321}">
                <p14:modId xmlns:p14="http://schemas.microsoft.com/office/powerpoint/2010/main" val="1489920126"/>
              </p:ext>
            </p:extLst>
          </p:nvPr>
        </p:nvGraphicFramePr>
        <p:xfrm>
          <a:off x="5882481" y="4778375"/>
          <a:ext cx="1951038" cy="476250"/>
        </p:xfrm>
        <a:graphic>
          <a:graphicData uri="http://schemas.openxmlformats.org/presentationml/2006/ole">
            <mc:AlternateContent xmlns:mc="http://schemas.openxmlformats.org/markup-compatibility/2006">
              <mc:Choice xmlns:v="urn:schemas-microsoft-com:vml" Requires="v">
                <p:oleObj spid="_x0000_s45188" name="Equation" r:id="rId11" imgW="1307880" imgH="317160" progId="Equation.DSMT4">
                  <p:embed/>
                </p:oleObj>
              </mc:Choice>
              <mc:Fallback>
                <p:oleObj name="Equation" r:id="rId11" imgW="1307880" imgH="317160" progId="Equation.DSMT4">
                  <p:embed/>
                  <p:pic>
                    <p:nvPicPr>
                      <p:cNvPr id="0" name="Object 21"/>
                      <p:cNvPicPr>
                        <a:picLocks noChangeAspect="1" noChangeArrowheads="1"/>
                      </p:cNvPicPr>
                      <p:nvPr/>
                    </p:nvPicPr>
                    <p:blipFill>
                      <a:blip r:embed="rId12"/>
                      <a:srcRect/>
                      <a:stretch>
                        <a:fillRect/>
                      </a:stretch>
                    </p:blipFill>
                    <p:spPr bwMode="auto">
                      <a:xfrm>
                        <a:off x="5882481" y="4778375"/>
                        <a:ext cx="1951038"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072" name="Text Box 22"/>
          <p:cNvSpPr txBox="1">
            <a:spLocks noChangeArrowheads="1"/>
          </p:cNvSpPr>
          <p:nvPr/>
        </p:nvSpPr>
        <p:spPr bwMode="auto">
          <a:xfrm>
            <a:off x="4876800" y="5348288"/>
            <a:ext cx="3962400" cy="6413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800">
                <a:latin typeface="Times New Roman" panose="02020603050405020304" pitchFamily="18" charset="0"/>
              </a:rPr>
              <a:t>is as small as possible. This is called least mean squared (LMS) minimization.</a:t>
            </a:r>
            <a:endParaRPr lang="en-US" altLang="en-US" sz="1800">
              <a:latin typeface="Times New Roman" panose="02020603050405020304" pitchFamily="18" charset="0"/>
              <a:sym typeface="Symbol" panose="05050102010706020507" pitchFamily="18" charset="2"/>
            </a:endParaRPr>
          </a:p>
        </p:txBody>
      </p:sp>
      <p:sp>
        <p:nvSpPr>
          <p:cNvPr id="45073" name="Line 9"/>
          <p:cNvSpPr>
            <a:spLocks noChangeShapeType="1"/>
          </p:cNvSpPr>
          <p:nvPr/>
        </p:nvSpPr>
        <p:spPr bwMode="auto">
          <a:xfrm>
            <a:off x="4572000" y="1752600"/>
            <a:ext cx="0" cy="426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Date Placeholder 1"/>
          <p:cNvSpPr>
            <a:spLocks noGrp="1"/>
          </p:cNvSpPr>
          <p:nvPr>
            <p:ph type="dt" sz="half" idx="2"/>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43</a:t>
            </a:fld>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4"/>
          <p:cNvSpPr>
            <a:spLocks noGrp="1" noChangeArrowheads="1"/>
          </p:cNvSpPr>
          <p:nvPr>
            <p:ph type="title"/>
          </p:nvPr>
        </p:nvSpPr>
        <p:spPr>
          <a:xfrm>
            <a:off x="381000" y="914400"/>
            <a:ext cx="3886200" cy="723900"/>
          </a:xfrm>
          <a:noFill/>
        </p:spPr>
        <p:txBody>
          <a:bodyPr/>
          <a:lstStyle/>
          <a:p>
            <a:r>
              <a:rPr lang="en-US" altLang="en-US" smtClean="0"/>
              <a:t>Image Restoration</a:t>
            </a:r>
          </a:p>
        </p:txBody>
      </p:sp>
      <p:sp>
        <p:nvSpPr>
          <p:cNvPr id="46086" name="Text Box 5"/>
          <p:cNvSpPr txBox="1">
            <a:spLocks noChangeArrowheads="1"/>
          </p:cNvSpPr>
          <p:nvPr/>
        </p:nvSpPr>
        <p:spPr bwMode="auto">
          <a:xfrm>
            <a:off x="381000" y="1676400"/>
            <a:ext cx="4038600" cy="23082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800" dirty="0">
                <a:latin typeface="Times New Roman" panose="02020603050405020304" pitchFamily="18" charset="0"/>
              </a:rPr>
              <a:t>There are a number of ways to solve for the minimum squared error.  All make use of the assumption that the image and the noise are uncorrelated.  Depending on how that fact is used, slightly different solutions are found.  The most common one used in image processing is the Wiener filter:</a:t>
            </a:r>
          </a:p>
        </p:txBody>
      </p:sp>
      <p:graphicFrame>
        <p:nvGraphicFramePr>
          <p:cNvPr id="46087" name="Object 6"/>
          <p:cNvGraphicFramePr>
            <a:graphicFrameLocks noChangeAspect="1"/>
          </p:cNvGraphicFramePr>
          <p:nvPr>
            <p:extLst>
              <p:ext uri="{D42A27DB-BD31-4B8C-83A1-F6EECF244321}">
                <p14:modId xmlns:p14="http://schemas.microsoft.com/office/powerpoint/2010/main" val="209294024"/>
              </p:ext>
            </p:extLst>
          </p:nvPr>
        </p:nvGraphicFramePr>
        <p:xfrm>
          <a:off x="1327944" y="3962400"/>
          <a:ext cx="2144712" cy="676275"/>
        </p:xfrm>
        <a:graphic>
          <a:graphicData uri="http://schemas.openxmlformats.org/presentationml/2006/ole">
            <mc:AlternateContent xmlns:mc="http://schemas.openxmlformats.org/markup-compatibility/2006">
              <mc:Choice xmlns:v="urn:schemas-microsoft-com:vml" Requires="v">
                <p:oleObj spid="_x0000_s46180" name="Equation" r:id="rId3" imgW="1612800" imgH="507960" progId="Equation.DSMT4">
                  <p:embed/>
                </p:oleObj>
              </mc:Choice>
              <mc:Fallback>
                <p:oleObj name="Equation" r:id="rId3" imgW="1612800" imgH="507960" progId="Equation.DSMT4">
                  <p:embed/>
                  <p:pic>
                    <p:nvPicPr>
                      <p:cNvPr id="0" name="Object 6"/>
                      <p:cNvPicPr>
                        <a:picLocks noChangeAspect="1" noChangeArrowheads="1"/>
                      </p:cNvPicPr>
                      <p:nvPr/>
                    </p:nvPicPr>
                    <p:blipFill>
                      <a:blip r:embed="rId4"/>
                      <a:srcRect/>
                      <a:stretch>
                        <a:fillRect/>
                      </a:stretch>
                    </p:blipFill>
                    <p:spPr bwMode="auto">
                      <a:xfrm>
                        <a:off x="1327944" y="3962400"/>
                        <a:ext cx="2144712" cy="676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088" name="Object 7"/>
          <p:cNvGraphicFramePr>
            <a:graphicFrameLocks noChangeAspect="1"/>
          </p:cNvGraphicFramePr>
          <p:nvPr>
            <p:extLst>
              <p:ext uri="{D42A27DB-BD31-4B8C-83A1-F6EECF244321}">
                <p14:modId xmlns:p14="http://schemas.microsoft.com/office/powerpoint/2010/main" val="2343185058"/>
              </p:ext>
            </p:extLst>
          </p:nvPr>
        </p:nvGraphicFramePr>
        <p:xfrm>
          <a:off x="1334294" y="5183188"/>
          <a:ext cx="2132012" cy="995362"/>
        </p:xfrm>
        <a:graphic>
          <a:graphicData uri="http://schemas.openxmlformats.org/presentationml/2006/ole">
            <mc:AlternateContent xmlns:mc="http://schemas.openxmlformats.org/markup-compatibility/2006">
              <mc:Choice xmlns:v="urn:schemas-microsoft-com:vml" Requires="v">
                <p:oleObj spid="_x0000_s46181" name="Equation" r:id="rId5" imgW="1600200" imgH="749160" progId="Equation.DSMT4">
                  <p:embed/>
                </p:oleObj>
              </mc:Choice>
              <mc:Fallback>
                <p:oleObj name="Equation" r:id="rId5" imgW="1600200" imgH="749160" progId="Equation.DSMT4">
                  <p:embed/>
                  <p:pic>
                    <p:nvPicPr>
                      <p:cNvPr id="0" name="Object 7"/>
                      <p:cNvPicPr>
                        <a:picLocks noChangeAspect="1" noChangeArrowheads="1"/>
                      </p:cNvPicPr>
                      <p:nvPr/>
                    </p:nvPicPr>
                    <p:blipFill>
                      <a:blip r:embed="rId6"/>
                      <a:srcRect/>
                      <a:stretch>
                        <a:fillRect/>
                      </a:stretch>
                    </p:blipFill>
                    <p:spPr bwMode="auto">
                      <a:xfrm>
                        <a:off x="1334294" y="5183188"/>
                        <a:ext cx="2132012" cy="995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089" name="Text Box 8"/>
          <p:cNvSpPr txBox="1">
            <a:spLocks noChangeArrowheads="1"/>
          </p:cNvSpPr>
          <p:nvPr/>
        </p:nvSpPr>
        <p:spPr bwMode="auto">
          <a:xfrm>
            <a:off x="4953000" y="1676400"/>
            <a:ext cx="3886200" cy="1190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800" dirty="0">
                <a:latin typeface="Times New Roman" panose="02020603050405020304" pitchFamily="18" charset="0"/>
              </a:rPr>
              <a:t>For frequencies (</a:t>
            </a:r>
            <a:r>
              <a:rPr lang="en-US" altLang="en-US" sz="1800" i="1" dirty="0">
                <a:latin typeface="Times New Roman" panose="02020603050405020304" pitchFamily="18" charset="0"/>
              </a:rPr>
              <a:t>u</a:t>
            </a:r>
            <a:r>
              <a:rPr lang="en-US" altLang="en-US" sz="1800" dirty="0">
                <a:latin typeface="Times New Roman" panose="02020603050405020304" pitchFamily="18" charset="0"/>
              </a:rPr>
              <a:t>,</a:t>
            </a:r>
            <a:r>
              <a:rPr lang="en-US" altLang="en-US" sz="1800" i="1" dirty="0">
                <a:latin typeface="Times New Roman" panose="02020603050405020304" pitchFamily="18" charset="0"/>
              </a:rPr>
              <a:t>v</a:t>
            </a:r>
            <a:r>
              <a:rPr lang="en-US" altLang="en-US" sz="1800" dirty="0">
                <a:latin typeface="Times New Roman" panose="02020603050405020304" pitchFamily="18" charset="0"/>
              </a:rPr>
              <a:t>) where noise power is smaller than the image power </a:t>
            </a:r>
            <a:r>
              <a:rPr lang="en-US" altLang="en-US" sz="1800" b="1" dirty="0">
                <a:latin typeface="Math5" panose="00000400000000000000" pitchFamily="2" charset="2"/>
              </a:rPr>
              <a:t>W</a:t>
            </a:r>
            <a:r>
              <a:rPr lang="en-US" altLang="en-US" sz="1800" dirty="0">
                <a:latin typeface="Times New Roman" panose="02020603050405020304" pitchFamily="18" charset="0"/>
              </a:rPr>
              <a:t> acts like an inverse filter since </a:t>
            </a:r>
            <a:r>
              <a:rPr lang="en-US" altLang="en-US" sz="1800" b="1" dirty="0">
                <a:latin typeface="Math5" panose="00000400000000000000" pitchFamily="2" charset="2"/>
              </a:rPr>
              <a:t>N</a:t>
            </a:r>
            <a:r>
              <a:rPr lang="en-US" altLang="en-US" sz="1800" dirty="0">
                <a:latin typeface="Times New Roman" panose="02020603050405020304" pitchFamily="18" charset="0"/>
              </a:rPr>
              <a:t>(</a:t>
            </a:r>
            <a:r>
              <a:rPr lang="en-US" altLang="en-US" sz="1800" i="1" dirty="0">
                <a:latin typeface="Times New Roman" panose="02020603050405020304" pitchFamily="18" charset="0"/>
              </a:rPr>
              <a:t>u</a:t>
            </a:r>
            <a:r>
              <a:rPr lang="en-US" altLang="en-US" sz="1800" dirty="0">
                <a:latin typeface="Times New Roman" panose="02020603050405020304" pitchFamily="18" charset="0"/>
              </a:rPr>
              <a:t>,</a:t>
            </a:r>
            <a:r>
              <a:rPr lang="en-US" altLang="en-US" sz="1800" i="1" dirty="0">
                <a:latin typeface="Times New Roman" panose="02020603050405020304" pitchFamily="18" charset="0"/>
              </a:rPr>
              <a:t>v</a:t>
            </a:r>
            <a:r>
              <a:rPr lang="en-US" altLang="en-US" sz="1800" dirty="0">
                <a:latin typeface="Times New Roman" panose="02020603050405020304" pitchFamily="18" charset="0"/>
              </a:rPr>
              <a:t>)/</a:t>
            </a:r>
            <a:r>
              <a:rPr lang="en-US" altLang="en-US" sz="1800" b="1" dirty="0">
                <a:latin typeface="Math5" panose="00000400000000000000" pitchFamily="2" charset="2"/>
              </a:rPr>
              <a:t>I</a:t>
            </a:r>
            <a:r>
              <a:rPr lang="en-US" altLang="en-US" sz="1800" dirty="0">
                <a:latin typeface="Times New Roman" panose="02020603050405020304" pitchFamily="18" charset="0"/>
              </a:rPr>
              <a:t>(</a:t>
            </a:r>
            <a:r>
              <a:rPr lang="en-US" altLang="en-US" sz="1800" i="1" dirty="0">
                <a:latin typeface="Times New Roman" panose="02020603050405020304" pitchFamily="18" charset="0"/>
              </a:rPr>
              <a:t>u</a:t>
            </a:r>
            <a:r>
              <a:rPr lang="en-US" altLang="en-US" sz="1800" dirty="0">
                <a:latin typeface="Times New Roman" panose="02020603050405020304" pitchFamily="18" charset="0"/>
              </a:rPr>
              <a:t>,</a:t>
            </a:r>
            <a:r>
              <a:rPr lang="en-US" altLang="en-US" sz="1800" i="1" dirty="0">
                <a:latin typeface="Times New Roman" panose="02020603050405020304" pitchFamily="18" charset="0"/>
              </a:rPr>
              <a:t>v</a:t>
            </a:r>
            <a:r>
              <a:rPr lang="en-US" altLang="en-US" sz="1800" dirty="0">
                <a:latin typeface="Times New Roman" panose="02020603050405020304" pitchFamily="18" charset="0"/>
              </a:rPr>
              <a:t>)</a:t>
            </a:r>
            <a:r>
              <a:rPr lang="en-US" altLang="en-US" sz="1800" dirty="0">
                <a:latin typeface="Times New Roman" panose="02020603050405020304" pitchFamily="18" charset="0"/>
                <a:cs typeface="Times New Roman" panose="02020603050405020304" pitchFamily="18" charset="0"/>
              </a:rPr>
              <a:t> </a:t>
            </a:r>
            <a:r>
              <a:rPr lang="en-US" altLang="en-US" sz="1800" dirty="0">
                <a:latin typeface="Times New Roman" panose="02020603050405020304" pitchFamily="18" charset="0"/>
              </a:rPr>
              <a:t>&lt;</a:t>
            </a:r>
            <a:r>
              <a:rPr lang="en-US" altLang="en-US" sz="1800" dirty="0">
                <a:latin typeface="Times New Roman" panose="02020603050405020304" pitchFamily="18" charset="0"/>
                <a:cs typeface="Times New Roman" panose="02020603050405020304" pitchFamily="18" charset="0"/>
              </a:rPr>
              <a:t> </a:t>
            </a:r>
            <a:r>
              <a:rPr lang="en-US" altLang="en-US" sz="1800" dirty="0">
                <a:latin typeface="Times New Roman" panose="02020603050405020304" pitchFamily="18" charset="0"/>
              </a:rPr>
              <a:t>1 and</a:t>
            </a:r>
          </a:p>
        </p:txBody>
      </p:sp>
      <p:sp>
        <p:nvSpPr>
          <p:cNvPr id="46090" name="Line 9"/>
          <p:cNvSpPr>
            <a:spLocks noChangeShapeType="1"/>
          </p:cNvSpPr>
          <p:nvPr/>
        </p:nvSpPr>
        <p:spPr bwMode="auto">
          <a:xfrm>
            <a:off x="4572000" y="1752600"/>
            <a:ext cx="0" cy="426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aphicFrame>
        <p:nvGraphicFramePr>
          <p:cNvPr id="46091" name="Object 10"/>
          <p:cNvGraphicFramePr>
            <a:graphicFrameLocks noChangeAspect="1"/>
          </p:cNvGraphicFramePr>
          <p:nvPr>
            <p:extLst>
              <p:ext uri="{D42A27DB-BD31-4B8C-83A1-F6EECF244321}">
                <p14:modId xmlns:p14="http://schemas.microsoft.com/office/powerpoint/2010/main" val="4119875041"/>
              </p:ext>
            </p:extLst>
          </p:nvPr>
        </p:nvGraphicFramePr>
        <p:xfrm>
          <a:off x="5324475" y="2986088"/>
          <a:ext cx="3143250" cy="676275"/>
        </p:xfrm>
        <a:graphic>
          <a:graphicData uri="http://schemas.openxmlformats.org/presentationml/2006/ole">
            <mc:AlternateContent xmlns:mc="http://schemas.openxmlformats.org/markup-compatibility/2006">
              <mc:Choice xmlns:v="urn:schemas-microsoft-com:vml" Requires="v">
                <p:oleObj spid="_x0000_s46182" name="Equation" r:id="rId7" imgW="2361960" imgH="507960" progId="Equation.DSMT4">
                  <p:embed/>
                </p:oleObj>
              </mc:Choice>
              <mc:Fallback>
                <p:oleObj name="Equation" r:id="rId7" imgW="2361960" imgH="507960" progId="Equation.DSMT4">
                  <p:embed/>
                  <p:pic>
                    <p:nvPicPr>
                      <p:cNvPr id="0" name="Object 10"/>
                      <p:cNvPicPr>
                        <a:picLocks noChangeAspect="1" noChangeArrowheads="1"/>
                      </p:cNvPicPr>
                      <p:nvPr/>
                    </p:nvPicPr>
                    <p:blipFill>
                      <a:blip r:embed="rId8"/>
                      <a:srcRect/>
                      <a:stretch>
                        <a:fillRect/>
                      </a:stretch>
                    </p:blipFill>
                    <p:spPr bwMode="auto">
                      <a:xfrm>
                        <a:off x="5324475" y="2986088"/>
                        <a:ext cx="3143250" cy="676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092" name="Text Box 11"/>
          <p:cNvSpPr txBox="1">
            <a:spLocks noChangeArrowheads="1"/>
          </p:cNvSpPr>
          <p:nvPr/>
        </p:nvSpPr>
        <p:spPr bwMode="auto">
          <a:xfrm>
            <a:off x="419100" y="4724400"/>
            <a:ext cx="396240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800">
                <a:latin typeface="Times New Roman" panose="02020603050405020304" pitchFamily="18" charset="0"/>
              </a:rPr>
              <a:t>Then, with a little bit of algebra, we get</a:t>
            </a:r>
          </a:p>
        </p:txBody>
      </p:sp>
      <p:sp>
        <p:nvSpPr>
          <p:cNvPr id="46093" name="Text Box 12"/>
          <p:cNvSpPr txBox="1">
            <a:spLocks noChangeArrowheads="1"/>
          </p:cNvSpPr>
          <p:nvPr/>
        </p:nvSpPr>
        <p:spPr bwMode="auto">
          <a:xfrm>
            <a:off x="4953000" y="3779838"/>
            <a:ext cx="3886200" cy="6413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800" dirty="0">
                <a:latin typeface="Times New Roman" panose="02020603050405020304" pitchFamily="18" charset="0"/>
              </a:rPr>
              <a:t>and at frequencies where the noise power dominates, </a:t>
            </a:r>
            <a:r>
              <a:rPr lang="en-US" altLang="en-US" sz="1800" b="1" dirty="0">
                <a:latin typeface="Math5" panose="00000400000000000000" pitchFamily="2" charset="2"/>
              </a:rPr>
              <a:t>N</a:t>
            </a:r>
            <a:r>
              <a:rPr lang="en-US" altLang="en-US" sz="1800" dirty="0">
                <a:latin typeface="Times New Roman" panose="02020603050405020304" pitchFamily="18" charset="0"/>
              </a:rPr>
              <a:t>(</a:t>
            </a:r>
            <a:r>
              <a:rPr lang="en-US" altLang="en-US" sz="1800" i="1" dirty="0">
                <a:latin typeface="Times New Roman" panose="02020603050405020304" pitchFamily="18" charset="0"/>
              </a:rPr>
              <a:t>u</a:t>
            </a:r>
            <a:r>
              <a:rPr lang="en-US" altLang="en-US" sz="1800" dirty="0">
                <a:latin typeface="Times New Roman" panose="02020603050405020304" pitchFamily="18" charset="0"/>
              </a:rPr>
              <a:t>,</a:t>
            </a:r>
            <a:r>
              <a:rPr lang="en-US" altLang="en-US" sz="1800" i="1" dirty="0">
                <a:latin typeface="Times New Roman" panose="02020603050405020304" pitchFamily="18" charset="0"/>
              </a:rPr>
              <a:t>v</a:t>
            </a:r>
            <a:r>
              <a:rPr lang="en-US" altLang="en-US" sz="1800" dirty="0">
                <a:latin typeface="Times New Roman" panose="02020603050405020304" pitchFamily="18" charset="0"/>
              </a:rPr>
              <a:t>)/</a:t>
            </a:r>
            <a:r>
              <a:rPr lang="en-US" altLang="en-US" sz="1800" b="1" dirty="0">
                <a:latin typeface="Math5" panose="00000400000000000000" pitchFamily="2" charset="2"/>
              </a:rPr>
              <a:t>I</a:t>
            </a:r>
            <a:r>
              <a:rPr lang="en-US" altLang="en-US" sz="1800" dirty="0">
                <a:latin typeface="Times New Roman" panose="02020603050405020304" pitchFamily="18" charset="0"/>
              </a:rPr>
              <a:t>(</a:t>
            </a:r>
            <a:r>
              <a:rPr lang="en-US" altLang="en-US" sz="1800" i="1" dirty="0">
                <a:latin typeface="Times New Roman" panose="02020603050405020304" pitchFamily="18" charset="0"/>
              </a:rPr>
              <a:t>u</a:t>
            </a:r>
            <a:r>
              <a:rPr lang="en-US" altLang="en-US" sz="1800" dirty="0">
                <a:latin typeface="Times New Roman" panose="02020603050405020304" pitchFamily="18" charset="0"/>
              </a:rPr>
              <a:t>,</a:t>
            </a:r>
            <a:r>
              <a:rPr lang="en-US" altLang="en-US" sz="1800" i="1" dirty="0">
                <a:latin typeface="Times New Roman" panose="02020603050405020304" pitchFamily="18" charset="0"/>
              </a:rPr>
              <a:t>v</a:t>
            </a:r>
            <a:r>
              <a:rPr lang="en-US" altLang="en-US" sz="1800" dirty="0">
                <a:latin typeface="Times New Roman" panose="02020603050405020304" pitchFamily="18" charset="0"/>
              </a:rPr>
              <a:t>)</a:t>
            </a:r>
            <a:r>
              <a:rPr lang="en-US" altLang="en-US" sz="1800" dirty="0">
                <a:latin typeface="Times New Roman" panose="02020603050405020304" pitchFamily="18" charset="0"/>
                <a:cs typeface="Times New Roman" panose="02020603050405020304" pitchFamily="18" charset="0"/>
              </a:rPr>
              <a:t> </a:t>
            </a:r>
            <a:r>
              <a:rPr lang="en-US" altLang="en-US" sz="1800" dirty="0">
                <a:latin typeface="Times New Roman" panose="02020603050405020304" pitchFamily="18" charset="0"/>
              </a:rPr>
              <a:t>&gt;</a:t>
            </a:r>
            <a:r>
              <a:rPr lang="en-US" altLang="en-US" sz="1800" dirty="0">
                <a:latin typeface="Times New Roman" panose="02020603050405020304" pitchFamily="18" charset="0"/>
                <a:cs typeface="Times New Roman" panose="02020603050405020304" pitchFamily="18" charset="0"/>
              </a:rPr>
              <a:t> </a:t>
            </a:r>
            <a:r>
              <a:rPr lang="en-US" altLang="en-US" sz="1800" dirty="0">
                <a:latin typeface="Times New Roman" panose="02020603050405020304" pitchFamily="18" charset="0"/>
              </a:rPr>
              <a:t>1 and</a:t>
            </a:r>
          </a:p>
        </p:txBody>
      </p:sp>
      <p:graphicFrame>
        <p:nvGraphicFramePr>
          <p:cNvPr id="46094" name="Object 17"/>
          <p:cNvGraphicFramePr>
            <a:graphicFrameLocks noChangeAspect="1"/>
          </p:cNvGraphicFramePr>
          <p:nvPr>
            <p:extLst>
              <p:ext uri="{D42A27DB-BD31-4B8C-83A1-F6EECF244321}">
                <p14:modId xmlns:p14="http://schemas.microsoft.com/office/powerpoint/2010/main" val="2697693678"/>
              </p:ext>
            </p:extLst>
          </p:nvPr>
        </p:nvGraphicFramePr>
        <p:xfrm>
          <a:off x="5154613" y="4540250"/>
          <a:ext cx="3482975" cy="676275"/>
        </p:xfrm>
        <a:graphic>
          <a:graphicData uri="http://schemas.openxmlformats.org/presentationml/2006/ole">
            <mc:AlternateContent xmlns:mc="http://schemas.openxmlformats.org/markup-compatibility/2006">
              <mc:Choice xmlns:v="urn:schemas-microsoft-com:vml" Requires="v">
                <p:oleObj spid="_x0000_s46183" name="Equation" r:id="rId9" imgW="2616120" imgH="507960" progId="Equation.DSMT4">
                  <p:embed/>
                </p:oleObj>
              </mc:Choice>
              <mc:Fallback>
                <p:oleObj name="Equation" r:id="rId9" imgW="2616120" imgH="507960" progId="Equation.DSMT4">
                  <p:embed/>
                  <p:pic>
                    <p:nvPicPr>
                      <p:cNvPr id="0" name="Object 17"/>
                      <p:cNvPicPr>
                        <a:picLocks noChangeAspect="1" noChangeArrowheads="1"/>
                      </p:cNvPicPr>
                      <p:nvPr/>
                    </p:nvPicPr>
                    <p:blipFill>
                      <a:blip r:embed="rId10"/>
                      <a:srcRect/>
                      <a:stretch>
                        <a:fillRect/>
                      </a:stretch>
                    </p:blipFill>
                    <p:spPr bwMode="auto">
                      <a:xfrm>
                        <a:off x="5154613" y="4540250"/>
                        <a:ext cx="3482975" cy="676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095" name="Text Box 18"/>
          <p:cNvSpPr txBox="1">
            <a:spLocks noChangeArrowheads="1"/>
          </p:cNvSpPr>
          <p:nvPr/>
        </p:nvSpPr>
        <p:spPr bwMode="auto">
          <a:xfrm>
            <a:off x="4953000" y="5334000"/>
            <a:ext cx="3886200" cy="6413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800">
                <a:latin typeface="Times New Roman" panose="02020603050405020304" pitchFamily="18" charset="0"/>
              </a:rPr>
              <a:t>the fraction is small so the noise power is diminished.</a:t>
            </a:r>
          </a:p>
        </p:txBody>
      </p:sp>
      <p:sp>
        <p:nvSpPr>
          <p:cNvPr id="2" name="Date Placeholder 1"/>
          <p:cNvSpPr>
            <a:spLocks noGrp="1"/>
          </p:cNvSpPr>
          <p:nvPr>
            <p:ph type="dt" sz="half" idx="2"/>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44</a:t>
            </a:fld>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14"/>
          <p:cNvSpPr>
            <a:spLocks noGrp="1" noChangeArrowheads="1"/>
          </p:cNvSpPr>
          <p:nvPr>
            <p:ph type="title"/>
          </p:nvPr>
        </p:nvSpPr>
        <p:spPr>
          <a:xfrm>
            <a:off x="381000" y="914400"/>
            <a:ext cx="7772400" cy="723900"/>
          </a:xfrm>
          <a:noFill/>
        </p:spPr>
        <p:txBody>
          <a:bodyPr/>
          <a:lstStyle/>
          <a:p>
            <a:r>
              <a:rPr lang="en-US" altLang="en-US" smtClean="0"/>
              <a:t>Image Restoration</a:t>
            </a:r>
          </a:p>
        </p:txBody>
      </p:sp>
      <p:sp>
        <p:nvSpPr>
          <p:cNvPr id="47110" name="Text Box 18"/>
          <p:cNvSpPr txBox="1">
            <a:spLocks noChangeArrowheads="1"/>
          </p:cNvSpPr>
          <p:nvPr/>
        </p:nvSpPr>
        <p:spPr bwMode="auto">
          <a:xfrm>
            <a:off x="5638800" y="1905000"/>
            <a:ext cx="2667000" cy="1016000"/>
          </a:xfrm>
          <a:prstGeom prst="rect">
            <a:avLst/>
          </a:prstGeom>
          <a:solidFill>
            <a:srgbClr val="FFFFCC"/>
          </a:solidFill>
          <a:ln>
            <a:noFill/>
          </a:ln>
          <a:effectLst>
            <a:outerShdw blurRad="38100" dist="63500" dir="8100000" algn="ctr" rotWithShape="0">
              <a:schemeClr val="tx2">
                <a:alpha val="50000"/>
              </a:schemeClr>
            </a:outerShdw>
          </a:effec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latin typeface="Comic Sans MS" panose="030F0702030302020204" pitchFamily="66" charset="0"/>
              </a:rPr>
              <a:t>This is one of the possible derivations of the Wiener filter</a:t>
            </a:r>
          </a:p>
        </p:txBody>
      </p:sp>
      <p:sp>
        <p:nvSpPr>
          <p:cNvPr id="2" name="Date Placeholder 1"/>
          <p:cNvSpPr>
            <a:spLocks noGrp="1"/>
          </p:cNvSpPr>
          <p:nvPr>
            <p:ph type="dt" sz="half" idx="2"/>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45</a:t>
            </a:fld>
            <a:endParaRPr lang="en-US" dirty="0"/>
          </a:p>
        </p:txBody>
      </p:sp>
      <p:graphicFrame>
        <p:nvGraphicFramePr>
          <p:cNvPr id="8" name="Object 2"/>
          <p:cNvGraphicFramePr>
            <a:graphicFrameLocks noChangeAspect="1"/>
          </p:cNvGraphicFramePr>
          <p:nvPr>
            <p:extLst>
              <p:ext uri="{D42A27DB-BD31-4B8C-83A1-F6EECF244321}">
                <p14:modId xmlns:p14="http://schemas.microsoft.com/office/powerpoint/2010/main" val="3916635630"/>
              </p:ext>
            </p:extLst>
          </p:nvPr>
        </p:nvGraphicFramePr>
        <p:xfrm>
          <a:off x="809625" y="1714500"/>
          <a:ext cx="7524750" cy="4267200"/>
        </p:xfrm>
        <a:graphic>
          <a:graphicData uri="http://schemas.openxmlformats.org/presentationml/2006/ole">
            <mc:AlternateContent xmlns:mc="http://schemas.openxmlformats.org/markup-compatibility/2006">
              <mc:Choice xmlns:v="urn:schemas-microsoft-com:vml" Requires="v">
                <p:oleObj spid="_x0000_s47134" name="Equation" r:id="rId3" imgW="5016240" imgH="2844720" progId="Equation.DSMT4">
                  <p:embed/>
                </p:oleObj>
              </mc:Choice>
              <mc:Fallback>
                <p:oleObj name="Equation" r:id="rId3" imgW="5016240" imgH="2844720" progId="Equation.DSMT4">
                  <p:embed/>
                  <p:pic>
                    <p:nvPicPr>
                      <p:cNvPr id="0" name=""/>
                      <p:cNvPicPr>
                        <a:picLocks noChangeAspect="1" noChangeArrowheads="1"/>
                      </p:cNvPicPr>
                      <p:nvPr/>
                    </p:nvPicPr>
                    <p:blipFill>
                      <a:blip r:embed="rId4"/>
                      <a:srcRect/>
                      <a:stretch>
                        <a:fillRect/>
                      </a:stretch>
                    </p:blipFill>
                    <p:spPr bwMode="auto">
                      <a:xfrm>
                        <a:off x="809625" y="1714500"/>
                        <a:ext cx="75247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1"/>
          <p:cNvSpPr>
            <a:spLocks noGrp="1" noChangeArrowheads="1"/>
          </p:cNvSpPr>
          <p:nvPr>
            <p:ph type="title"/>
          </p:nvPr>
        </p:nvSpPr>
        <p:spPr>
          <a:xfrm>
            <a:off x="381000" y="914400"/>
            <a:ext cx="7772400" cy="723900"/>
          </a:xfrm>
          <a:noFill/>
        </p:spPr>
        <p:txBody>
          <a:bodyPr/>
          <a:lstStyle/>
          <a:p>
            <a:r>
              <a:rPr lang="en-US" altLang="en-US" dirty="0" smtClean="0"/>
              <a:t>Image Restoration</a:t>
            </a:r>
          </a:p>
        </p:txBody>
      </p:sp>
      <p:graphicFrame>
        <p:nvGraphicFramePr>
          <p:cNvPr id="48134" name="Object 19"/>
          <p:cNvGraphicFramePr>
            <a:graphicFrameLocks noGrp="1" noChangeAspect="1"/>
          </p:cNvGraphicFramePr>
          <p:nvPr>
            <p:ph sz="quarter" idx="4294967295"/>
            <p:extLst>
              <p:ext uri="{D42A27DB-BD31-4B8C-83A1-F6EECF244321}">
                <p14:modId xmlns:p14="http://schemas.microsoft.com/office/powerpoint/2010/main" val="2527652942"/>
              </p:ext>
            </p:extLst>
          </p:nvPr>
        </p:nvGraphicFramePr>
        <p:xfrm>
          <a:off x="1742282" y="2225675"/>
          <a:ext cx="5659437" cy="387350"/>
        </p:xfrm>
        <a:graphic>
          <a:graphicData uri="http://schemas.openxmlformats.org/presentationml/2006/ole">
            <mc:AlternateContent xmlns:mc="http://schemas.openxmlformats.org/markup-compatibility/2006">
              <mc:Choice xmlns:v="urn:schemas-microsoft-com:vml" Requires="v">
                <p:oleObj spid="_x0000_s48249" name="Equation" r:id="rId3" imgW="5003640" imgH="342720" progId="Equation.DSMT4">
                  <p:embed/>
                </p:oleObj>
              </mc:Choice>
              <mc:Fallback>
                <p:oleObj name="Equation" r:id="rId3" imgW="5003640" imgH="342720" progId="Equation.DSMT4">
                  <p:embed/>
                  <p:pic>
                    <p:nvPicPr>
                      <p:cNvPr id="0" name="Object 19"/>
                      <p:cNvPicPr>
                        <a:picLocks noChangeAspect="1" noChangeArrowheads="1"/>
                      </p:cNvPicPr>
                      <p:nvPr/>
                    </p:nvPicPr>
                    <p:blipFill>
                      <a:blip r:embed="rId4"/>
                      <a:srcRect/>
                      <a:stretch>
                        <a:fillRect/>
                      </a:stretch>
                    </p:blipFill>
                    <p:spPr bwMode="auto">
                      <a:xfrm>
                        <a:off x="1742282" y="2225675"/>
                        <a:ext cx="5659437"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35" name="Object 19"/>
          <p:cNvGraphicFramePr>
            <a:graphicFrameLocks noGrp="1" noChangeAspect="1"/>
          </p:cNvGraphicFramePr>
          <p:nvPr>
            <p:ph sz="quarter" idx="4294967295"/>
            <p:extLst>
              <p:ext uri="{D42A27DB-BD31-4B8C-83A1-F6EECF244321}">
                <p14:modId xmlns:p14="http://schemas.microsoft.com/office/powerpoint/2010/main" val="2678403531"/>
              </p:ext>
            </p:extLst>
          </p:nvPr>
        </p:nvGraphicFramePr>
        <p:xfrm>
          <a:off x="3117850" y="3157538"/>
          <a:ext cx="2908300" cy="384175"/>
        </p:xfrm>
        <a:graphic>
          <a:graphicData uri="http://schemas.openxmlformats.org/presentationml/2006/ole">
            <mc:AlternateContent xmlns:mc="http://schemas.openxmlformats.org/markup-compatibility/2006">
              <mc:Choice xmlns:v="urn:schemas-microsoft-com:vml" Requires="v">
                <p:oleObj spid="_x0000_s48250" name="Equation" r:id="rId5" imgW="2209680" imgH="291960" progId="Equation.DSMT4">
                  <p:embed/>
                </p:oleObj>
              </mc:Choice>
              <mc:Fallback>
                <p:oleObj name="Equation" r:id="rId5" imgW="2209680" imgH="291960" progId="Equation.DSMT4">
                  <p:embed/>
                  <p:pic>
                    <p:nvPicPr>
                      <p:cNvPr id="0" name="Object 19"/>
                      <p:cNvPicPr>
                        <a:picLocks noChangeAspect="1" noChangeArrowheads="1"/>
                      </p:cNvPicPr>
                      <p:nvPr/>
                    </p:nvPicPr>
                    <p:blipFill>
                      <a:blip r:embed="rId6"/>
                      <a:srcRect/>
                      <a:stretch>
                        <a:fillRect/>
                      </a:stretch>
                    </p:blipFill>
                    <p:spPr bwMode="auto">
                      <a:xfrm>
                        <a:off x="3117850" y="3157538"/>
                        <a:ext cx="2908300" cy="384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36" name="Object 19"/>
          <p:cNvGraphicFramePr>
            <a:graphicFrameLocks noGrp="1" noChangeAspect="1"/>
          </p:cNvGraphicFramePr>
          <p:nvPr>
            <p:ph sz="quarter" idx="4294967295"/>
            <p:extLst>
              <p:ext uri="{D42A27DB-BD31-4B8C-83A1-F6EECF244321}">
                <p14:modId xmlns:p14="http://schemas.microsoft.com/office/powerpoint/2010/main" val="1016402452"/>
              </p:ext>
            </p:extLst>
          </p:nvPr>
        </p:nvGraphicFramePr>
        <p:xfrm>
          <a:off x="6978650" y="5794375"/>
          <a:ext cx="1370013" cy="398463"/>
        </p:xfrm>
        <a:graphic>
          <a:graphicData uri="http://schemas.openxmlformats.org/presentationml/2006/ole">
            <mc:AlternateContent xmlns:mc="http://schemas.openxmlformats.org/markup-compatibility/2006">
              <mc:Choice xmlns:v="urn:schemas-microsoft-com:vml" Requires="v">
                <p:oleObj spid="_x0000_s48251" name="Equation" r:id="rId7" imgW="1091880" imgH="317160" progId="Equation.DSMT4">
                  <p:embed/>
                </p:oleObj>
              </mc:Choice>
              <mc:Fallback>
                <p:oleObj name="Equation" r:id="rId7" imgW="1091880" imgH="317160" progId="Equation.DSMT4">
                  <p:embed/>
                  <p:pic>
                    <p:nvPicPr>
                      <p:cNvPr id="0" name="Object 19"/>
                      <p:cNvPicPr>
                        <a:picLocks noChangeAspect="1" noChangeArrowheads="1"/>
                      </p:cNvPicPr>
                      <p:nvPr/>
                    </p:nvPicPr>
                    <p:blipFill>
                      <a:blip r:embed="rId8"/>
                      <a:srcRect/>
                      <a:stretch>
                        <a:fillRect/>
                      </a:stretch>
                    </p:blipFill>
                    <p:spPr bwMode="auto">
                      <a:xfrm>
                        <a:off x="6978650" y="5794375"/>
                        <a:ext cx="1370013" cy="398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48137" name="Object 28"/>
          <p:cNvGraphicFramePr>
            <a:graphicFrameLocks noChangeAspect="1"/>
          </p:cNvGraphicFramePr>
          <p:nvPr>
            <p:extLst>
              <p:ext uri="{D42A27DB-BD31-4B8C-83A1-F6EECF244321}">
                <p14:modId xmlns:p14="http://schemas.microsoft.com/office/powerpoint/2010/main" val="1221472337"/>
              </p:ext>
            </p:extLst>
          </p:nvPr>
        </p:nvGraphicFramePr>
        <p:xfrm>
          <a:off x="2762250" y="4351338"/>
          <a:ext cx="3619500" cy="458787"/>
        </p:xfrm>
        <a:graphic>
          <a:graphicData uri="http://schemas.openxmlformats.org/presentationml/2006/ole">
            <mc:AlternateContent xmlns:mc="http://schemas.openxmlformats.org/markup-compatibility/2006">
              <mc:Choice xmlns:v="urn:schemas-microsoft-com:vml" Requires="v">
                <p:oleObj spid="_x0000_s48252" name="Equation" r:id="rId9" imgW="2705040" imgH="342720" progId="Equation.DSMT4">
                  <p:embed/>
                </p:oleObj>
              </mc:Choice>
              <mc:Fallback>
                <p:oleObj name="Equation" r:id="rId9" imgW="2705040" imgH="342720" progId="Equation.DSMT4">
                  <p:embed/>
                  <p:pic>
                    <p:nvPicPr>
                      <p:cNvPr id="0" name="Object 28"/>
                      <p:cNvPicPr>
                        <a:picLocks noChangeAspect="1" noChangeArrowheads="1"/>
                      </p:cNvPicPr>
                      <p:nvPr/>
                    </p:nvPicPr>
                    <p:blipFill>
                      <a:blip r:embed="rId10"/>
                      <a:srcRect/>
                      <a:stretch>
                        <a:fillRect/>
                      </a:stretch>
                    </p:blipFill>
                    <p:spPr bwMode="auto">
                      <a:xfrm>
                        <a:off x="2762250" y="4351338"/>
                        <a:ext cx="3619500" cy="458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138" name="Text Box 29"/>
          <p:cNvSpPr txBox="1">
            <a:spLocks noChangeArrowheads="1"/>
          </p:cNvSpPr>
          <p:nvPr/>
        </p:nvSpPr>
        <p:spPr bwMode="auto">
          <a:xfrm>
            <a:off x="381000" y="1752600"/>
            <a:ext cx="4662488"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latin typeface="Times New Roman" panose="02020603050405020304" pitchFamily="18" charset="0"/>
              </a:rPr>
              <a:t>From the previous page, the squared error is</a:t>
            </a:r>
          </a:p>
        </p:txBody>
      </p:sp>
      <p:sp>
        <p:nvSpPr>
          <p:cNvPr id="48139" name="Text Box 31"/>
          <p:cNvSpPr txBox="1">
            <a:spLocks noChangeArrowheads="1"/>
          </p:cNvSpPr>
          <p:nvPr/>
        </p:nvSpPr>
        <p:spPr bwMode="auto">
          <a:xfrm>
            <a:off x="381000" y="2690813"/>
            <a:ext cx="8047038"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latin typeface="Times New Roman" panose="02020603050405020304" pitchFamily="18" charset="0"/>
              </a:rPr>
              <a:t>The second term should be small compared to the first since it can be written </a:t>
            </a:r>
          </a:p>
        </p:txBody>
      </p:sp>
      <p:sp>
        <p:nvSpPr>
          <p:cNvPr id="48140" name="Text Box 33"/>
          <p:cNvSpPr txBox="1">
            <a:spLocks noChangeArrowheads="1"/>
          </p:cNvSpPr>
          <p:nvPr/>
        </p:nvSpPr>
        <p:spPr bwMode="auto">
          <a:xfrm>
            <a:off x="381000" y="3614738"/>
            <a:ext cx="8229600" cy="7016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latin typeface="Times New Roman" panose="02020603050405020304" pitchFamily="18" charset="0"/>
              </a:rPr>
              <a:t>and the image and the noise are assumed to be uncorrelated</a:t>
            </a:r>
            <a:r>
              <a:rPr lang="en-US" altLang="en-US" sz="2000" baseline="30000">
                <a:latin typeface="Times New Roman" panose="02020603050405020304" pitchFamily="18" charset="0"/>
              </a:rPr>
              <a:t>1</a:t>
            </a:r>
            <a:r>
              <a:rPr lang="en-US" altLang="en-US" sz="2000">
                <a:latin typeface="Times New Roman" panose="02020603050405020304" pitchFamily="18" charset="0"/>
              </a:rPr>
              <a:t>. Thus the error can be approximated by</a:t>
            </a:r>
          </a:p>
        </p:txBody>
      </p:sp>
      <p:sp>
        <p:nvSpPr>
          <p:cNvPr id="48141" name="Text Box 34"/>
          <p:cNvSpPr txBox="1">
            <a:spLocks noChangeArrowheads="1"/>
          </p:cNvSpPr>
          <p:nvPr/>
        </p:nvSpPr>
        <p:spPr bwMode="auto">
          <a:xfrm>
            <a:off x="381000" y="4845050"/>
            <a:ext cx="838200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dirty="0">
                <a:latin typeface="Times New Roman" panose="02020603050405020304" pitchFamily="18" charset="0"/>
              </a:rPr>
              <a:t>The mean squared error, </a:t>
            </a:r>
            <a:r>
              <a:rPr lang="el-GR" altLang="en-US" sz="2000" dirty="0">
                <a:latin typeface="Times New Roman" panose="02020603050405020304" pitchFamily="18" charset="0"/>
                <a:cs typeface="Times New Roman" panose="02020603050405020304" pitchFamily="18" charset="0"/>
              </a:rPr>
              <a:t>ε</a:t>
            </a:r>
            <a:r>
              <a:rPr lang="en-US" altLang="en-US" sz="2000" baseline="30000" dirty="0">
                <a:latin typeface="Times New Roman" panose="02020603050405020304" pitchFamily="18" charset="0"/>
                <a:cs typeface="Times New Roman" panose="02020603050405020304" pitchFamily="18" charset="0"/>
              </a:rPr>
              <a:t>2</a:t>
            </a:r>
            <a:r>
              <a:rPr lang="en-US" altLang="en-US" sz="2000" dirty="0">
                <a:latin typeface="Times New Roman" panose="02020603050405020304" pitchFamily="18" charset="0"/>
                <a:cs typeface="Times New Roman" panose="02020603050405020304" pitchFamily="18" charset="0"/>
              </a:rPr>
              <a:t>,</a:t>
            </a:r>
            <a:r>
              <a:rPr lang="en-US" altLang="en-US" sz="2000" dirty="0">
                <a:latin typeface="Times New Roman" panose="02020603050405020304" pitchFamily="18" charset="0"/>
              </a:rPr>
              <a:t> is minimized when </a:t>
            </a:r>
            <a:r>
              <a:rPr lang="en-US" altLang="en-US" sz="2000" b="1" dirty="0">
                <a:latin typeface="Math5" panose="00000400000000000000" pitchFamily="2" charset="2"/>
              </a:rPr>
              <a:t>W</a:t>
            </a:r>
            <a:r>
              <a:rPr lang="en-US" altLang="en-US" sz="2000" dirty="0">
                <a:latin typeface="Times New Roman" panose="02020603050405020304" pitchFamily="18" charset="0"/>
              </a:rPr>
              <a:t> is given by,</a:t>
            </a:r>
          </a:p>
        </p:txBody>
      </p:sp>
      <p:graphicFrame>
        <p:nvGraphicFramePr>
          <p:cNvPr id="48142" name="Object 2"/>
          <p:cNvGraphicFramePr>
            <a:graphicFrameLocks noChangeAspect="1"/>
          </p:cNvGraphicFramePr>
          <p:nvPr>
            <p:extLst>
              <p:ext uri="{D42A27DB-BD31-4B8C-83A1-F6EECF244321}">
                <p14:modId xmlns:p14="http://schemas.microsoft.com/office/powerpoint/2010/main" val="1416582185"/>
              </p:ext>
            </p:extLst>
          </p:nvPr>
        </p:nvGraphicFramePr>
        <p:xfrm>
          <a:off x="3475038" y="5286375"/>
          <a:ext cx="2193925" cy="674688"/>
        </p:xfrm>
        <a:graphic>
          <a:graphicData uri="http://schemas.openxmlformats.org/presentationml/2006/ole">
            <mc:AlternateContent xmlns:mc="http://schemas.openxmlformats.org/markup-compatibility/2006">
              <mc:Choice xmlns:v="urn:schemas-microsoft-com:vml" Requires="v">
                <p:oleObj spid="_x0000_s48253" name="Equation" r:id="rId11" imgW="1650960" imgH="507960" progId="Equation.DSMT4">
                  <p:embed/>
                </p:oleObj>
              </mc:Choice>
              <mc:Fallback>
                <p:oleObj name="Equation" r:id="rId11" imgW="1650960" imgH="507960" progId="Equation.DSMT4">
                  <p:embed/>
                  <p:pic>
                    <p:nvPicPr>
                      <p:cNvPr id="0" name="Object 2"/>
                      <p:cNvPicPr>
                        <a:picLocks noChangeAspect="1" noChangeArrowheads="1"/>
                      </p:cNvPicPr>
                      <p:nvPr/>
                    </p:nvPicPr>
                    <p:blipFill>
                      <a:blip r:embed="rId12"/>
                      <a:srcRect/>
                      <a:stretch>
                        <a:fillRect/>
                      </a:stretch>
                    </p:blipFill>
                    <p:spPr bwMode="auto">
                      <a:xfrm>
                        <a:off x="3475038" y="5286375"/>
                        <a:ext cx="2193925" cy="674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143" name="Line 24"/>
          <p:cNvSpPr>
            <a:spLocks noChangeShapeType="1"/>
          </p:cNvSpPr>
          <p:nvPr/>
        </p:nvSpPr>
        <p:spPr bwMode="auto">
          <a:xfrm>
            <a:off x="6629400" y="5715000"/>
            <a:ext cx="2133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Date Placeholder 1"/>
          <p:cNvSpPr>
            <a:spLocks noGrp="1"/>
          </p:cNvSpPr>
          <p:nvPr>
            <p:ph type="dt" sz="half" idx="2"/>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46</a:t>
            </a:fld>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7" name="Picture 2" descr="noise"/>
          <p:cNvPicPr>
            <a:picLocks noChangeAspect="1" noChangeArrowheads="1"/>
          </p:cNvPicPr>
          <p:nvPr/>
        </p:nvPicPr>
        <p:blipFill>
          <a:blip r:embed="rId2"/>
          <a:srcRect/>
          <a:stretch>
            <a:fillRect/>
          </a:stretch>
        </p:blipFill>
        <p:spPr bwMode="auto">
          <a:xfrm>
            <a:off x="5106988" y="1828800"/>
            <a:ext cx="3656012" cy="3656013"/>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8" name="Text Box 3"/>
          <p:cNvSpPr txBox="1">
            <a:spLocks noChangeArrowheads="1"/>
          </p:cNvSpPr>
          <p:nvPr/>
        </p:nvSpPr>
        <p:spPr bwMode="auto">
          <a:xfrm>
            <a:off x="5699125" y="5638800"/>
            <a:ext cx="2471738"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000"/>
              <a:t>Gaussian noise field</a:t>
            </a:r>
          </a:p>
        </p:txBody>
      </p:sp>
      <p:sp>
        <p:nvSpPr>
          <p:cNvPr id="49159" name="Text Box 4"/>
          <p:cNvSpPr txBox="1">
            <a:spLocks noChangeArrowheads="1"/>
          </p:cNvSpPr>
          <p:nvPr/>
        </p:nvSpPr>
        <p:spPr bwMode="auto">
          <a:xfrm>
            <a:off x="1771650" y="5638800"/>
            <a:ext cx="87630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000"/>
              <a:t>image</a:t>
            </a:r>
          </a:p>
        </p:txBody>
      </p:sp>
      <p:sp>
        <p:nvSpPr>
          <p:cNvPr id="49160" name="Rectangle 5"/>
          <p:cNvSpPr>
            <a:spLocks noGrp="1" noChangeArrowheads="1"/>
          </p:cNvSpPr>
          <p:nvPr>
            <p:ph type="title"/>
          </p:nvPr>
        </p:nvSpPr>
        <p:spPr>
          <a:xfrm>
            <a:off x="457200" y="990600"/>
            <a:ext cx="8153400" cy="519113"/>
          </a:xfrm>
          <a:noFill/>
        </p:spPr>
        <p:txBody>
          <a:bodyPr lIns="92075" tIns="46038" rIns="92075" bIns="46038">
            <a:spAutoFit/>
          </a:bodyPr>
          <a:lstStyle/>
          <a:p>
            <a:pPr algn="ctr"/>
            <a:r>
              <a:rPr lang="en-US" altLang="en-US" sz="2800" smtClean="0"/>
              <a:t>Noise Reduction Through LMS Filtering</a:t>
            </a:r>
            <a:r>
              <a:rPr lang="en-US" altLang="en-US" sz="2800" baseline="30000" smtClean="0"/>
              <a:t>1</a:t>
            </a:r>
          </a:p>
        </p:txBody>
      </p:sp>
      <p:pic>
        <p:nvPicPr>
          <p:cNvPr id="49161" name="Picture 6" descr="button"/>
          <p:cNvPicPr>
            <a:picLocks noChangeAspect="1" noChangeArrowheads="1"/>
          </p:cNvPicPr>
          <p:nvPr/>
        </p:nvPicPr>
        <p:blipFill>
          <a:blip r:embed="rId3"/>
          <a:srcRect/>
          <a:stretch>
            <a:fillRect/>
          </a:stretch>
        </p:blipFill>
        <p:spPr bwMode="auto">
          <a:xfrm>
            <a:off x="381000" y="1828800"/>
            <a:ext cx="3656013" cy="3656013"/>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2" name="Text Box 8"/>
          <p:cNvSpPr txBox="1">
            <a:spLocks noChangeArrowheads="1"/>
          </p:cNvSpPr>
          <p:nvPr/>
        </p:nvSpPr>
        <p:spPr bwMode="auto">
          <a:xfrm>
            <a:off x="6064250" y="6391275"/>
            <a:ext cx="2286000" cy="3143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400" baseline="30000">
                <a:latin typeface="Times New Roman" panose="02020603050405020304" pitchFamily="18" charset="0"/>
              </a:rPr>
              <a:t>1</a:t>
            </a:r>
            <a:r>
              <a:rPr lang="en-US" altLang="en-US" sz="1400">
                <a:latin typeface="Times New Roman" panose="02020603050405020304" pitchFamily="18" charset="0"/>
              </a:rPr>
              <a:t>Here the PSF is the identity.</a:t>
            </a:r>
            <a:endParaRPr lang="en-US" altLang="en-US" sz="1400" baseline="30000">
              <a:latin typeface="Times New Roman" panose="02020603050405020304" pitchFamily="18" charset="0"/>
            </a:endParaRPr>
          </a:p>
        </p:txBody>
      </p:sp>
      <p:sp>
        <p:nvSpPr>
          <p:cNvPr id="2" name="Date Placeholder 1"/>
          <p:cNvSpPr>
            <a:spLocks noGrp="1"/>
          </p:cNvSpPr>
          <p:nvPr>
            <p:ph type="dt" sz="half" idx="2"/>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47</a:t>
            </a:fld>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81" name="Picture 8" descr="button+noise"/>
          <p:cNvPicPr>
            <a:picLocks noChangeAspect="1" noChangeArrowheads="1"/>
          </p:cNvPicPr>
          <p:nvPr/>
        </p:nvPicPr>
        <p:blipFill>
          <a:blip r:embed="rId2"/>
          <a:srcRect/>
          <a:stretch>
            <a:fillRect/>
          </a:stretch>
        </p:blipFill>
        <p:spPr bwMode="auto">
          <a:xfrm>
            <a:off x="5106988" y="1828800"/>
            <a:ext cx="3656012" cy="3656013"/>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2" name="Text Box 3"/>
          <p:cNvSpPr txBox="1">
            <a:spLocks noChangeArrowheads="1"/>
          </p:cNvSpPr>
          <p:nvPr/>
        </p:nvSpPr>
        <p:spPr bwMode="auto">
          <a:xfrm>
            <a:off x="6169025" y="5638800"/>
            <a:ext cx="1539875"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000"/>
              <a:t>noisy image</a:t>
            </a:r>
          </a:p>
        </p:txBody>
      </p:sp>
      <p:sp>
        <p:nvSpPr>
          <p:cNvPr id="50183" name="Text Box 4"/>
          <p:cNvSpPr txBox="1">
            <a:spLocks noChangeArrowheads="1"/>
          </p:cNvSpPr>
          <p:nvPr/>
        </p:nvSpPr>
        <p:spPr bwMode="auto">
          <a:xfrm>
            <a:off x="1771650" y="5638800"/>
            <a:ext cx="87630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000"/>
              <a:t>image</a:t>
            </a:r>
          </a:p>
        </p:txBody>
      </p:sp>
      <p:sp>
        <p:nvSpPr>
          <p:cNvPr id="50184" name="Rectangle 5"/>
          <p:cNvSpPr>
            <a:spLocks noGrp="1" noChangeArrowheads="1"/>
          </p:cNvSpPr>
          <p:nvPr>
            <p:ph type="title"/>
          </p:nvPr>
        </p:nvSpPr>
        <p:spPr>
          <a:xfrm>
            <a:off x="457200" y="990600"/>
            <a:ext cx="8153400" cy="519113"/>
          </a:xfrm>
          <a:noFill/>
        </p:spPr>
        <p:txBody>
          <a:bodyPr lIns="92075" tIns="46038" rIns="92075" bIns="46038">
            <a:spAutoFit/>
          </a:bodyPr>
          <a:lstStyle/>
          <a:p>
            <a:pPr algn="ctr"/>
            <a:r>
              <a:rPr lang="en-US" altLang="en-US" sz="2800" smtClean="0"/>
              <a:t>Noise Reduction Through LMS Filtering</a:t>
            </a:r>
            <a:r>
              <a:rPr lang="en-US" altLang="en-US" sz="2800" baseline="30000" smtClean="0"/>
              <a:t>1</a:t>
            </a:r>
            <a:endParaRPr lang="en-US" altLang="en-US" sz="2800" smtClean="0"/>
          </a:p>
        </p:txBody>
      </p:sp>
      <p:pic>
        <p:nvPicPr>
          <p:cNvPr id="50185" name="Picture 6" descr="button"/>
          <p:cNvPicPr>
            <a:picLocks noChangeAspect="1" noChangeArrowheads="1"/>
          </p:cNvPicPr>
          <p:nvPr/>
        </p:nvPicPr>
        <p:blipFill>
          <a:blip r:embed="rId3"/>
          <a:srcRect/>
          <a:stretch>
            <a:fillRect/>
          </a:stretch>
        </p:blipFill>
        <p:spPr bwMode="auto">
          <a:xfrm>
            <a:off x="381000" y="1828800"/>
            <a:ext cx="3656013" cy="3656013"/>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6" name="Text Box 7"/>
          <p:cNvSpPr txBox="1">
            <a:spLocks noChangeArrowheads="1"/>
          </p:cNvSpPr>
          <p:nvPr/>
        </p:nvSpPr>
        <p:spPr bwMode="auto">
          <a:xfrm>
            <a:off x="6064250" y="6391275"/>
            <a:ext cx="2286000" cy="3143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400" baseline="30000">
                <a:latin typeface="Times New Roman" panose="02020603050405020304" pitchFamily="18" charset="0"/>
              </a:rPr>
              <a:t>1</a:t>
            </a:r>
            <a:r>
              <a:rPr lang="en-US" altLang="en-US" sz="1400">
                <a:latin typeface="Times New Roman" panose="02020603050405020304" pitchFamily="18" charset="0"/>
              </a:rPr>
              <a:t>Here the PSF is the identity.</a:t>
            </a:r>
            <a:endParaRPr lang="en-US" altLang="en-US" sz="1400" baseline="30000">
              <a:latin typeface="Times New Roman" panose="02020603050405020304" pitchFamily="18" charset="0"/>
            </a:endParaRPr>
          </a:p>
        </p:txBody>
      </p:sp>
      <p:sp>
        <p:nvSpPr>
          <p:cNvPr id="2" name="Date Placeholder 1"/>
          <p:cNvSpPr>
            <a:spLocks noGrp="1"/>
          </p:cNvSpPr>
          <p:nvPr>
            <p:ph type="dt" sz="half" idx="2"/>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48</a:t>
            </a:fld>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5" name="Picture 9" descr="button_PS"/>
          <p:cNvPicPr>
            <a:picLocks noChangeAspect="1" noChangeArrowheads="1"/>
          </p:cNvPicPr>
          <p:nvPr/>
        </p:nvPicPr>
        <p:blipFill>
          <a:blip r:embed="rId2"/>
          <a:srcRect/>
          <a:stretch>
            <a:fillRect/>
          </a:stretch>
        </p:blipFill>
        <p:spPr bwMode="auto">
          <a:xfrm>
            <a:off x="382588" y="1828800"/>
            <a:ext cx="3656012" cy="3656013"/>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Picture 3" descr="button+noise_PS"/>
          <p:cNvPicPr>
            <a:picLocks noChangeAspect="1" noChangeArrowheads="1"/>
          </p:cNvPicPr>
          <p:nvPr/>
        </p:nvPicPr>
        <p:blipFill>
          <a:blip r:embed="rId3"/>
          <a:srcRect/>
          <a:stretch>
            <a:fillRect/>
          </a:stretch>
        </p:blipFill>
        <p:spPr bwMode="auto">
          <a:xfrm>
            <a:off x="5106988" y="1828800"/>
            <a:ext cx="3656012" cy="3656013"/>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7" name="Rectangle 4"/>
          <p:cNvSpPr>
            <a:spLocks noGrp="1" noChangeArrowheads="1"/>
          </p:cNvSpPr>
          <p:nvPr>
            <p:ph type="title"/>
          </p:nvPr>
        </p:nvSpPr>
        <p:spPr>
          <a:xfrm>
            <a:off x="457200" y="990600"/>
            <a:ext cx="8153400" cy="519113"/>
          </a:xfrm>
          <a:noFill/>
        </p:spPr>
        <p:txBody>
          <a:bodyPr lIns="92075" tIns="46038" rIns="92075" bIns="46038">
            <a:spAutoFit/>
          </a:bodyPr>
          <a:lstStyle/>
          <a:p>
            <a:pPr algn="ctr"/>
            <a:r>
              <a:rPr lang="en-US" altLang="en-US" sz="2800" smtClean="0"/>
              <a:t>Additive Noise (Power Spectra)</a:t>
            </a:r>
          </a:p>
        </p:txBody>
      </p:sp>
      <p:sp>
        <p:nvSpPr>
          <p:cNvPr id="51208" name="Text Box 5"/>
          <p:cNvSpPr txBox="1">
            <a:spLocks noChangeArrowheads="1"/>
          </p:cNvSpPr>
          <p:nvPr/>
        </p:nvSpPr>
        <p:spPr bwMode="auto">
          <a:xfrm>
            <a:off x="6175375" y="5638800"/>
            <a:ext cx="1539875"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000"/>
              <a:t>noisy image</a:t>
            </a:r>
          </a:p>
        </p:txBody>
      </p:sp>
      <p:sp>
        <p:nvSpPr>
          <p:cNvPr id="51209" name="Text Box 6"/>
          <p:cNvSpPr txBox="1">
            <a:spLocks noChangeArrowheads="1"/>
          </p:cNvSpPr>
          <p:nvPr/>
        </p:nvSpPr>
        <p:spPr bwMode="auto">
          <a:xfrm>
            <a:off x="1330325" y="5638800"/>
            <a:ext cx="1766888"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000"/>
              <a:t>original image</a:t>
            </a:r>
          </a:p>
        </p:txBody>
      </p:sp>
      <p:sp>
        <p:nvSpPr>
          <p:cNvPr id="2" name="Date Placeholder 1"/>
          <p:cNvSpPr>
            <a:spLocks noGrp="1"/>
          </p:cNvSpPr>
          <p:nvPr>
            <p:ph type="dt" sz="half" idx="2"/>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49</a:t>
            </a:fld>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2" descr="noise-mo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388" y="1600200"/>
            <a:ext cx="7769225" cy="434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 name="Rectangle 3"/>
          <p:cNvSpPr>
            <a:spLocks noGrp="1" noChangeArrowheads="1"/>
          </p:cNvSpPr>
          <p:nvPr>
            <p:ph type="title"/>
          </p:nvPr>
        </p:nvSpPr>
        <p:spPr>
          <a:xfrm>
            <a:off x="1600200" y="990600"/>
            <a:ext cx="5943600" cy="723900"/>
          </a:xfrm>
        </p:spPr>
        <p:txBody>
          <a:bodyPr/>
          <a:lstStyle/>
          <a:p>
            <a:pPr algn="ctr"/>
            <a:r>
              <a:rPr lang="en-US" altLang="en-US" smtClean="0"/>
              <a:t>Uncorrelated Noise</a:t>
            </a:r>
          </a:p>
        </p:txBody>
      </p:sp>
      <p:sp>
        <p:nvSpPr>
          <p:cNvPr id="8199" name="Text Box 5"/>
          <p:cNvSpPr txBox="1">
            <a:spLocks noChangeArrowheads="1"/>
          </p:cNvSpPr>
          <p:nvPr/>
        </p:nvSpPr>
        <p:spPr bwMode="auto">
          <a:xfrm>
            <a:off x="457200" y="5835650"/>
            <a:ext cx="8229600" cy="336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1600"/>
              <a:t>Each pixel’s value has probability of occurrence given by the associated distribution.</a:t>
            </a:r>
          </a:p>
        </p:txBody>
      </p:sp>
      <p:grpSp>
        <p:nvGrpSpPr>
          <p:cNvPr id="6" name="Group 5"/>
          <p:cNvGrpSpPr/>
          <p:nvPr/>
        </p:nvGrpSpPr>
        <p:grpSpPr>
          <a:xfrm>
            <a:off x="6477000" y="3886200"/>
            <a:ext cx="2286000" cy="517525"/>
            <a:chOff x="6477000" y="3886200"/>
            <a:chExt cx="2286000" cy="517525"/>
          </a:xfrm>
        </p:grpSpPr>
        <p:sp>
          <p:nvSpPr>
            <p:cNvPr id="8214" name="AutoShape 8"/>
            <p:cNvSpPr>
              <a:spLocks noChangeArrowheads="1"/>
            </p:cNvSpPr>
            <p:nvPr/>
          </p:nvSpPr>
          <p:spPr bwMode="auto">
            <a:xfrm>
              <a:off x="6477000" y="4030663"/>
              <a:ext cx="304800" cy="228600"/>
            </a:xfrm>
            <a:prstGeom prst="leftArrow">
              <a:avLst>
                <a:gd name="adj1" fmla="val 50000"/>
                <a:gd name="adj2" fmla="val 33333"/>
              </a:avLst>
            </a:prstGeom>
            <a:solidFill>
              <a:srgbClr val="FFFFCC"/>
            </a:solidFill>
            <a:ln>
              <a:noFill/>
            </a:ln>
            <a:effectLst>
              <a:outerShdw blurRad="50800" dist="38100" dir="2700000" algn="tl" rotWithShape="0">
                <a:prstClr val="black">
                  <a:alpha val="5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a:p>
          </p:txBody>
        </p:sp>
        <p:sp>
          <p:nvSpPr>
            <p:cNvPr id="8215" name="Text Box 6"/>
            <p:cNvSpPr txBox="1">
              <a:spLocks noChangeArrowheads="1"/>
            </p:cNvSpPr>
            <p:nvPr/>
          </p:nvSpPr>
          <p:spPr bwMode="auto">
            <a:xfrm>
              <a:off x="6781800" y="3886200"/>
              <a:ext cx="1981200" cy="517525"/>
            </a:xfrm>
            <a:prstGeom prst="rect">
              <a:avLst/>
            </a:prstGeom>
            <a:solidFill>
              <a:srgbClr val="FFFFCC"/>
            </a:solidFill>
            <a:ln>
              <a:noFill/>
            </a:ln>
            <a:effectLst>
              <a:outerShdw blurRad="50800" dist="38100" dir="2700000" algn="tl" rotWithShape="0">
                <a:prstClr val="black">
                  <a:alpha val="5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1400">
                  <a:latin typeface="Comic Sans MS" panose="030F0702030302020204" pitchFamily="66" charset="0"/>
                </a:rPr>
                <a:t>… black pixels occur 75% of the time and</a:t>
              </a:r>
            </a:p>
          </p:txBody>
        </p:sp>
      </p:grpSp>
      <p:grpSp>
        <p:nvGrpSpPr>
          <p:cNvPr id="5" name="Group 4"/>
          <p:cNvGrpSpPr/>
          <p:nvPr/>
        </p:nvGrpSpPr>
        <p:grpSpPr>
          <a:xfrm>
            <a:off x="5867400" y="4800600"/>
            <a:ext cx="2057400" cy="517525"/>
            <a:chOff x="5867400" y="4800600"/>
            <a:chExt cx="2057400" cy="517525"/>
          </a:xfrm>
        </p:grpSpPr>
        <p:sp>
          <p:nvSpPr>
            <p:cNvPr id="8212" name="Text Box 7"/>
            <p:cNvSpPr txBox="1">
              <a:spLocks noChangeArrowheads="1"/>
            </p:cNvSpPr>
            <p:nvPr/>
          </p:nvSpPr>
          <p:spPr bwMode="auto">
            <a:xfrm>
              <a:off x="5867400" y="4800600"/>
              <a:ext cx="1752600" cy="517525"/>
            </a:xfrm>
            <a:prstGeom prst="rect">
              <a:avLst/>
            </a:prstGeom>
            <a:solidFill>
              <a:srgbClr val="FFFFCC"/>
            </a:solidFill>
            <a:ln>
              <a:noFill/>
            </a:ln>
            <a:effectLst>
              <a:outerShdw blurRad="50800" dist="38100" dir="2700000" algn="tl" rotWithShape="0">
                <a:prstClr val="black">
                  <a:alpha val="5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1400" dirty="0">
                  <a:latin typeface="Comic Sans MS" panose="030F0702030302020204" pitchFamily="66" charset="0"/>
                </a:rPr>
                <a:t>white pixels occur 25% of the time.</a:t>
              </a:r>
            </a:p>
          </p:txBody>
        </p:sp>
        <p:sp>
          <p:nvSpPr>
            <p:cNvPr id="8213" name="AutoShape 9"/>
            <p:cNvSpPr>
              <a:spLocks noChangeArrowheads="1"/>
            </p:cNvSpPr>
            <p:nvPr/>
          </p:nvSpPr>
          <p:spPr bwMode="auto">
            <a:xfrm rot="10800000">
              <a:off x="7620000" y="4945063"/>
              <a:ext cx="304800" cy="228600"/>
            </a:xfrm>
            <a:prstGeom prst="leftArrow">
              <a:avLst>
                <a:gd name="adj1" fmla="val 50000"/>
                <a:gd name="adj2" fmla="val 33333"/>
              </a:avLst>
            </a:prstGeom>
            <a:solidFill>
              <a:srgbClr val="FFFFCC"/>
            </a:solidFill>
            <a:ln>
              <a:noFill/>
            </a:ln>
            <a:effectLst>
              <a:outerShdw blurRad="50800" dist="38100" dir="2700000" algn="tl" rotWithShape="0">
                <a:prstClr val="black">
                  <a:alpha val="5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a:p>
          </p:txBody>
        </p:sp>
      </p:grpSp>
      <p:grpSp>
        <p:nvGrpSpPr>
          <p:cNvPr id="4" name="Group 3"/>
          <p:cNvGrpSpPr/>
          <p:nvPr/>
        </p:nvGrpSpPr>
        <p:grpSpPr>
          <a:xfrm>
            <a:off x="3633788" y="3475038"/>
            <a:ext cx="1905000" cy="822325"/>
            <a:chOff x="3633788" y="3475038"/>
            <a:chExt cx="1905000" cy="822325"/>
          </a:xfrm>
        </p:grpSpPr>
        <p:sp>
          <p:nvSpPr>
            <p:cNvPr id="8210" name="AutoShape 21"/>
            <p:cNvSpPr>
              <a:spLocks noChangeArrowheads="1"/>
            </p:cNvSpPr>
            <p:nvPr/>
          </p:nvSpPr>
          <p:spPr bwMode="auto">
            <a:xfrm rot="10800000">
              <a:off x="4471988" y="3475038"/>
              <a:ext cx="228600" cy="304800"/>
            </a:xfrm>
            <a:prstGeom prst="downArrow">
              <a:avLst>
                <a:gd name="adj1" fmla="val 50000"/>
                <a:gd name="adj2" fmla="val 33333"/>
              </a:avLst>
            </a:prstGeom>
            <a:solidFill>
              <a:srgbClr val="FFFFCC"/>
            </a:solidFill>
            <a:ln>
              <a:noFill/>
            </a:ln>
            <a:effectLst>
              <a:outerShdw blurRad="50800" dist="38100" dir="2700000" algn="tl" rotWithShape="0">
                <a:prstClr val="black">
                  <a:alpha val="5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a:p>
          </p:txBody>
        </p:sp>
        <p:sp>
          <p:nvSpPr>
            <p:cNvPr id="8211" name="Text Box 13"/>
            <p:cNvSpPr txBox="1">
              <a:spLocks noChangeArrowheads="1"/>
            </p:cNvSpPr>
            <p:nvPr/>
          </p:nvSpPr>
          <p:spPr bwMode="auto">
            <a:xfrm>
              <a:off x="3633788" y="3779838"/>
              <a:ext cx="1905000" cy="517525"/>
            </a:xfrm>
            <a:prstGeom prst="rect">
              <a:avLst/>
            </a:prstGeom>
            <a:solidFill>
              <a:srgbClr val="FFFFCC"/>
            </a:solidFill>
            <a:ln>
              <a:noFill/>
            </a:ln>
            <a:effectLst>
              <a:outerShdw blurRad="50800" dist="38100" dir="2700000" algn="tl" rotWithShape="0">
                <a:prstClr val="black">
                  <a:alpha val="5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1400" dirty="0">
                  <a:latin typeface="Comic Sans MS" panose="030F0702030302020204" pitchFamily="66" charset="0"/>
                </a:rPr>
                <a:t>All values occur with equal probability.</a:t>
              </a:r>
            </a:p>
          </p:txBody>
        </p:sp>
      </p:grpSp>
      <p:grpSp>
        <p:nvGrpSpPr>
          <p:cNvPr id="3" name="Group 2"/>
          <p:cNvGrpSpPr/>
          <p:nvPr/>
        </p:nvGrpSpPr>
        <p:grpSpPr>
          <a:xfrm>
            <a:off x="6800850" y="1219200"/>
            <a:ext cx="1962150" cy="1247775"/>
            <a:chOff x="6800850" y="1219200"/>
            <a:chExt cx="1962150" cy="1247775"/>
          </a:xfrm>
          <a:solidFill>
            <a:srgbClr val="FFFFCC"/>
          </a:solidFill>
        </p:grpSpPr>
        <p:sp>
          <p:nvSpPr>
            <p:cNvPr id="8208" name="Text Box 15"/>
            <p:cNvSpPr txBox="1">
              <a:spLocks noChangeArrowheads="1"/>
            </p:cNvSpPr>
            <p:nvPr/>
          </p:nvSpPr>
          <p:spPr bwMode="auto">
            <a:xfrm>
              <a:off x="6858000" y="1219200"/>
              <a:ext cx="1905000" cy="942975"/>
            </a:xfrm>
            <a:prstGeom prst="rect">
              <a:avLst/>
            </a:prstGeom>
            <a:grpFill/>
            <a:ln>
              <a:noFill/>
            </a:ln>
            <a:effectLst>
              <a:outerShdw blurRad="50800" dist="38100" dir="2700000" algn="tl" rotWithShape="0">
                <a:prstClr val="black">
                  <a:alpha val="5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1400" dirty="0">
                  <a:latin typeface="Comic Sans MS" panose="030F0702030302020204" pitchFamily="66" charset="0"/>
                </a:rPr>
                <a:t>This is sparse noise: Only 12.5% of the pixels contain noise.  Of those 12.5% …</a:t>
              </a:r>
            </a:p>
          </p:txBody>
        </p:sp>
        <p:sp>
          <p:nvSpPr>
            <p:cNvPr id="8209" name="AutoShape 17"/>
            <p:cNvSpPr>
              <a:spLocks noChangeArrowheads="1"/>
            </p:cNvSpPr>
            <p:nvPr/>
          </p:nvSpPr>
          <p:spPr bwMode="auto">
            <a:xfrm>
              <a:off x="6800850" y="2162175"/>
              <a:ext cx="228600" cy="304800"/>
            </a:xfrm>
            <a:prstGeom prst="downArrow">
              <a:avLst>
                <a:gd name="adj1" fmla="val 50000"/>
                <a:gd name="adj2" fmla="val 33333"/>
              </a:avLst>
            </a:prstGeom>
            <a:grpFill/>
            <a:ln>
              <a:noFill/>
            </a:ln>
            <a:effectLst>
              <a:outerShdw blurRad="50800" dist="38100" dir="2700000" algn="tl" rotWithShape="0">
                <a:prstClr val="black">
                  <a:alpha val="5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a:p>
          </p:txBody>
        </p:sp>
      </p:grpSp>
      <p:grpSp>
        <p:nvGrpSpPr>
          <p:cNvPr id="2" name="Group 1"/>
          <p:cNvGrpSpPr/>
          <p:nvPr/>
        </p:nvGrpSpPr>
        <p:grpSpPr>
          <a:xfrm>
            <a:off x="381000" y="1219200"/>
            <a:ext cx="2590800" cy="1035050"/>
            <a:chOff x="381000" y="1219200"/>
            <a:chExt cx="2590800" cy="1035050"/>
          </a:xfrm>
          <a:solidFill>
            <a:srgbClr val="FFFFCC"/>
          </a:solidFill>
        </p:grpSpPr>
        <p:sp>
          <p:nvSpPr>
            <p:cNvPr id="8206" name="Text Box 20"/>
            <p:cNvSpPr txBox="1">
              <a:spLocks noChangeArrowheads="1"/>
            </p:cNvSpPr>
            <p:nvPr/>
          </p:nvSpPr>
          <p:spPr bwMode="auto">
            <a:xfrm>
              <a:off x="381000" y="1219200"/>
              <a:ext cx="2590800" cy="730250"/>
            </a:xfrm>
            <a:prstGeom prst="rect">
              <a:avLst/>
            </a:prstGeom>
            <a:grpFill/>
            <a:ln>
              <a:noFill/>
            </a:ln>
            <a:effectLst>
              <a:outerShdw blurRad="50800" dist="38100" dir="2700000" algn="tl" rotWithShape="0">
                <a:prstClr val="black">
                  <a:alpha val="5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1400" dirty="0">
                  <a:latin typeface="Comic Sans MS" panose="030F0702030302020204" pitchFamily="66" charset="0"/>
                </a:rPr>
                <a:t>The most likely value is 128 with an average difference of 25 from 128 (std. dev.).</a:t>
              </a:r>
            </a:p>
          </p:txBody>
        </p:sp>
        <p:sp>
          <p:nvSpPr>
            <p:cNvPr id="8207" name="AutoShape 22"/>
            <p:cNvSpPr>
              <a:spLocks noChangeArrowheads="1"/>
            </p:cNvSpPr>
            <p:nvPr/>
          </p:nvSpPr>
          <p:spPr bwMode="auto">
            <a:xfrm>
              <a:off x="1981200" y="1949450"/>
              <a:ext cx="228600" cy="304800"/>
            </a:xfrm>
            <a:prstGeom prst="downArrow">
              <a:avLst>
                <a:gd name="adj1" fmla="val 50000"/>
                <a:gd name="adj2" fmla="val 33333"/>
              </a:avLst>
            </a:prstGeom>
            <a:grpFill/>
            <a:ln>
              <a:noFill/>
            </a:ln>
            <a:effectLst>
              <a:outerShdw blurRad="50800" dist="38100" dir="2700000" algn="tl" rotWithShape="0">
                <a:prstClr val="black">
                  <a:alpha val="5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a:p>
          </p:txBody>
        </p:sp>
      </p:grpSp>
      <p:sp>
        <p:nvSpPr>
          <p:cNvPr id="8205" name="Text Box 27"/>
          <p:cNvSpPr txBox="1">
            <a:spLocks noChangeArrowheads="1"/>
          </p:cNvSpPr>
          <p:nvPr/>
        </p:nvSpPr>
        <p:spPr bwMode="auto">
          <a:xfrm>
            <a:off x="1600200" y="176213"/>
            <a:ext cx="2514600" cy="581025"/>
          </a:xfrm>
          <a:prstGeom prst="rect">
            <a:avLst/>
          </a:prstGeom>
          <a:solidFill>
            <a:srgbClr val="FFFFCC"/>
          </a:solidFill>
          <a:ln>
            <a:noFill/>
          </a:ln>
          <a:effectLst>
            <a:outerShdw blurRad="50800" dist="38100" dir="2700000" algn="tl" rotWithShape="0">
              <a:prstClr val="black">
                <a:alpha val="50000"/>
              </a:prstClr>
            </a:outerShdw>
          </a:effec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1600" dirty="0">
                <a:latin typeface="Comic Sans MS" panose="030F0702030302020204" pitchFamily="66" charset="0"/>
              </a:rPr>
              <a:t>Intensity distributions – normalized histograms</a:t>
            </a:r>
          </a:p>
        </p:txBody>
      </p:sp>
      <p:sp>
        <p:nvSpPr>
          <p:cNvPr id="7" name="Date Placeholder 6"/>
          <p:cNvSpPr>
            <a:spLocks noGrp="1"/>
          </p:cNvSpPr>
          <p:nvPr>
            <p:ph type="dt" sz="half" idx="2"/>
          </p:nvPr>
        </p:nvSpPr>
        <p:spPr/>
        <p:txBody>
          <a:bodyPr/>
          <a:lstStyle/>
          <a:p>
            <a:pPr>
              <a:defRPr/>
            </a:pPr>
            <a:r>
              <a:rPr lang="en-US" smtClean="0"/>
              <a:t>10 November 2016</a:t>
            </a:r>
            <a:endParaRPr lang="en-US" dirty="0"/>
          </a:p>
        </p:txBody>
      </p:sp>
      <p:sp>
        <p:nvSpPr>
          <p:cNvPr id="8" name="Footer Placeholder 7"/>
          <p:cNvSpPr>
            <a:spLocks noGrp="1"/>
          </p:cNvSpPr>
          <p:nvPr>
            <p:ph type="ftr" sz="quarter" idx="3"/>
          </p:nvPr>
        </p:nvSpPr>
        <p:spPr/>
        <p:txBody>
          <a:bodyPr/>
          <a:lstStyle/>
          <a:p>
            <a:pPr>
              <a:defRPr/>
            </a:pPr>
            <a:r>
              <a:rPr lang="en-US" smtClean="0"/>
              <a:t>1999-2016 by Richard Alan Peters II</a:t>
            </a:r>
            <a:endParaRPr lang="en-US"/>
          </a:p>
        </p:txBody>
      </p:sp>
      <p:sp>
        <p:nvSpPr>
          <p:cNvPr id="9" name="Slide Number Placeholder 8"/>
          <p:cNvSpPr>
            <a:spLocks noGrp="1"/>
          </p:cNvSpPr>
          <p:nvPr>
            <p:ph type="sldNum" sz="quarter" idx="4"/>
          </p:nvPr>
        </p:nvSpPr>
        <p:spPr/>
        <p:txBody>
          <a:bodyPr/>
          <a:lstStyle/>
          <a:p>
            <a:pPr>
              <a:defRPr/>
            </a:pPr>
            <a:fld id="{9302CFF2-4115-47FF-9FC4-5205358A9ACF}" type="slidenum">
              <a:rPr lang="en-US" smtClean="0"/>
              <a:pPr>
                <a:defRPr/>
              </a:pPr>
              <a:t>5</a:t>
            </a:fld>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9" name="Picture 9" descr="button_wiener_filter"/>
          <p:cNvPicPr>
            <a:picLocks noChangeAspect="1" noChangeArrowheads="1"/>
          </p:cNvPicPr>
          <p:nvPr/>
        </p:nvPicPr>
        <p:blipFill>
          <a:blip r:embed="rId2"/>
          <a:srcRect/>
          <a:stretch>
            <a:fillRect/>
          </a:stretch>
        </p:blipFill>
        <p:spPr bwMode="auto">
          <a:xfrm>
            <a:off x="5106988" y="1828800"/>
            <a:ext cx="3656012" cy="3656013"/>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3" descr="button+noise_PS"/>
          <p:cNvPicPr>
            <a:picLocks noChangeAspect="1" noChangeArrowheads="1"/>
          </p:cNvPicPr>
          <p:nvPr/>
        </p:nvPicPr>
        <p:blipFill>
          <a:blip r:embed="rId3"/>
          <a:srcRect/>
          <a:stretch>
            <a:fillRect/>
          </a:stretch>
        </p:blipFill>
        <p:spPr bwMode="auto">
          <a:xfrm>
            <a:off x="381000" y="1828800"/>
            <a:ext cx="3656013" cy="3656013"/>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1" name="Rectangle 4"/>
          <p:cNvSpPr>
            <a:spLocks noGrp="1" noChangeArrowheads="1"/>
          </p:cNvSpPr>
          <p:nvPr>
            <p:ph type="title"/>
          </p:nvPr>
        </p:nvSpPr>
        <p:spPr>
          <a:xfrm>
            <a:off x="457200" y="990600"/>
            <a:ext cx="8153400" cy="519113"/>
          </a:xfrm>
          <a:noFill/>
        </p:spPr>
        <p:txBody>
          <a:bodyPr lIns="92075" tIns="46038" rIns="92075" bIns="46038">
            <a:spAutoFit/>
          </a:bodyPr>
          <a:lstStyle/>
          <a:p>
            <a:pPr algn="ctr"/>
            <a:r>
              <a:rPr lang="en-US" altLang="en-US" sz="2800" smtClean="0"/>
              <a:t>Additive Noise (Power Spectra)</a:t>
            </a:r>
          </a:p>
        </p:txBody>
      </p:sp>
      <p:sp>
        <p:nvSpPr>
          <p:cNvPr id="52232" name="Text Box 5"/>
          <p:cNvSpPr txBox="1">
            <a:spLocks noChangeArrowheads="1"/>
          </p:cNvSpPr>
          <p:nvPr/>
        </p:nvSpPr>
        <p:spPr bwMode="auto">
          <a:xfrm>
            <a:off x="6175375" y="5638800"/>
            <a:ext cx="1538288"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000"/>
              <a:t>Wiener filter</a:t>
            </a:r>
          </a:p>
        </p:txBody>
      </p:sp>
      <p:sp>
        <p:nvSpPr>
          <p:cNvPr id="52233" name="Text Box 6"/>
          <p:cNvSpPr txBox="1">
            <a:spLocks noChangeArrowheads="1"/>
          </p:cNvSpPr>
          <p:nvPr/>
        </p:nvSpPr>
        <p:spPr bwMode="auto">
          <a:xfrm>
            <a:off x="1438275" y="5638800"/>
            <a:ext cx="1539875"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000"/>
              <a:t>noisy image</a:t>
            </a:r>
          </a:p>
        </p:txBody>
      </p:sp>
      <p:sp>
        <p:nvSpPr>
          <p:cNvPr id="52234" name="Text Box 10"/>
          <p:cNvSpPr txBox="1">
            <a:spLocks noChangeArrowheads="1"/>
          </p:cNvSpPr>
          <p:nvPr/>
        </p:nvSpPr>
        <p:spPr bwMode="auto">
          <a:xfrm>
            <a:off x="3200400" y="2362200"/>
            <a:ext cx="2743200" cy="2585323"/>
          </a:xfrm>
          <a:prstGeom prst="rect">
            <a:avLst/>
          </a:prstGeom>
          <a:solidFill>
            <a:srgbClr val="FFFFCC"/>
          </a:solidFill>
          <a:ln>
            <a:noFill/>
          </a:ln>
          <a:effectLst>
            <a:outerShdw blurRad="38100" dist="88900" dir="2700000" algn="tl" rotWithShape="0">
              <a:prstClr val="black">
                <a:alpha val="45000"/>
              </a:prstClr>
            </a:outerShdw>
          </a:effectLst>
        </p:spPr>
        <p:txBody>
          <a:bodyPr>
            <a:spAutoFit/>
          </a:bodyPr>
          <a:lstStyle>
            <a:defPPr>
              <a:defRPr lang="en-US"/>
            </a:defPPr>
            <a:lvl1pPr>
              <a:defRPr sz="2000">
                <a:latin typeface="Comic Sans MS" panose="030F0702030302020204" pitchFamily="66"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sz="1800" dirty="0"/>
              <a:t>In this example we knew the exact image and noise power spectra and the PSF was the identity because the image is synthetic.  In a real example, none of that is true.</a:t>
            </a:r>
          </a:p>
        </p:txBody>
      </p:sp>
      <p:sp>
        <p:nvSpPr>
          <p:cNvPr id="2" name="Date Placeholder 1"/>
          <p:cNvSpPr>
            <a:spLocks noGrp="1"/>
          </p:cNvSpPr>
          <p:nvPr>
            <p:ph type="dt" sz="half" idx="2"/>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50</a:t>
            </a:fld>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3" name="Picture 3" descr="button_wiener_filter"/>
          <p:cNvPicPr>
            <a:picLocks noChangeAspect="1" noChangeArrowheads="1"/>
          </p:cNvPicPr>
          <p:nvPr/>
        </p:nvPicPr>
        <p:blipFill>
          <a:blip r:embed="rId2"/>
          <a:srcRect/>
          <a:stretch>
            <a:fillRect/>
          </a:stretch>
        </p:blipFill>
        <p:spPr bwMode="auto">
          <a:xfrm>
            <a:off x="5106988" y="1828800"/>
            <a:ext cx="3656012" cy="3656013"/>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4" name="Picture 4" descr="button+noise_PS"/>
          <p:cNvPicPr>
            <a:picLocks noChangeAspect="1" noChangeArrowheads="1"/>
          </p:cNvPicPr>
          <p:nvPr/>
        </p:nvPicPr>
        <p:blipFill>
          <a:blip r:embed="rId3"/>
          <a:srcRect/>
          <a:stretch>
            <a:fillRect/>
          </a:stretch>
        </p:blipFill>
        <p:spPr bwMode="auto">
          <a:xfrm>
            <a:off x="381000" y="1828800"/>
            <a:ext cx="3656013" cy="3656013"/>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5" name="Rectangle 5"/>
          <p:cNvSpPr>
            <a:spLocks noGrp="1" noChangeArrowheads="1"/>
          </p:cNvSpPr>
          <p:nvPr>
            <p:ph type="title"/>
          </p:nvPr>
        </p:nvSpPr>
        <p:spPr>
          <a:xfrm>
            <a:off x="457200" y="990600"/>
            <a:ext cx="8153400" cy="519113"/>
          </a:xfrm>
          <a:noFill/>
        </p:spPr>
        <p:txBody>
          <a:bodyPr lIns="92075" tIns="46038" rIns="92075" bIns="46038">
            <a:spAutoFit/>
          </a:bodyPr>
          <a:lstStyle/>
          <a:p>
            <a:pPr algn="ctr"/>
            <a:r>
              <a:rPr lang="en-US" altLang="en-US" sz="2800" smtClean="0"/>
              <a:t>Additive Noise (Power Spectra)</a:t>
            </a:r>
          </a:p>
        </p:txBody>
      </p:sp>
      <p:sp>
        <p:nvSpPr>
          <p:cNvPr id="53256" name="Text Box 6"/>
          <p:cNvSpPr txBox="1">
            <a:spLocks noChangeArrowheads="1"/>
          </p:cNvSpPr>
          <p:nvPr/>
        </p:nvSpPr>
        <p:spPr bwMode="auto">
          <a:xfrm>
            <a:off x="6175375" y="5638800"/>
            <a:ext cx="1538288"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000"/>
              <a:t>Wiener filter</a:t>
            </a:r>
          </a:p>
        </p:txBody>
      </p:sp>
      <p:sp>
        <p:nvSpPr>
          <p:cNvPr id="53257" name="Text Box 7"/>
          <p:cNvSpPr txBox="1">
            <a:spLocks noChangeArrowheads="1"/>
          </p:cNvSpPr>
          <p:nvPr/>
        </p:nvSpPr>
        <p:spPr bwMode="auto">
          <a:xfrm>
            <a:off x="1438275" y="5638800"/>
            <a:ext cx="1539875"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000"/>
              <a:t>noisy image</a:t>
            </a:r>
          </a:p>
        </p:txBody>
      </p:sp>
      <p:sp>
        <p:nvSpPr>
          <p:cNvPr id="2" name="Date Placeholder 1"/>
          <p:cNvSpPr>
            <a:spLocks noGrp="1"/>
          </p:cNvSpPr>
          <p:nvPr>
            <p:ph type="dt" sz="half" idx="2"/>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51</a:t>
            </a:fld>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7" name="Picture 2" descr="button_Wfilt_PS"/>
          <p:cNvPicPr>
            <a:picLocks noChangeAspect="1" noChangeArrowheads="1"/>
          </p:cNvPicPr>
          <p:nvPr/>
        </p:nvPicPr>
        <p:blipFill>
          <a:blip r:embed="rId2"/>
          <a:srcRect/>
          <a:stretch>
            <a:fillRect/>
          </a:stretch>
        </p:blipFill>
        <p:spPr bwMode="auto">
          <a:xfrm>
            <a:off x="381000" y="1830388"/>
            <a:ext cx="3656013" cy="3656012"/>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8" name="Picture 3" descr="button_PS"/>
          <p:cNvPicPr>
            <a:picLocks noChangeAspect="1" noChangeArrowheads="1"/>
          </p:cNvPicPr>
          <p:nvPr/>
        </p:nvPicPr>
        <p:blipFill>
          <a:blip r:embed="rId3"/>
          <a:srcRect/>
          <a:stretch>
            <a:fillRect/>
          </a:stretch>
        </p:blipFill>
        <p:spPr bwMode="auto">
          <a:xfrm>
            <a:off x="5106988" y="1828800"/>
            <a:ext cx="3656012" cy="3656013"/>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9" name="Rectangle 4"/>
          <p:cNvSpPr>
            <a:spLocks noGrp="1" noChangeArrowheads="1"/>
          </p:cNvSpPr>
          <p:nvPr>
            <p:ph type="title"/>
          </p:nvPr>
        </p:nvSpPr>
        <p:spPr>
          <a:xfrm>
            <a:off x="457200" y="990600"/>
            <a:ext cx="8153400" cy="519113"/>
          </a:xfrm>
          <a:noFill/>
        </p:spPr>
        <p:txBody>
          <a:bodyPr lIns="92075" tIns="46038" rIns="92075" bIns="46038">
            <a:spAutoFit/>
          </a:bodyPr>
          <a:lstStyle/>
          <a:p>
            <a:pPr algn="ctr"/>
            <a:r>
              <a:rPr lang="en-US" altLang="en-US" sz="2800" smtClean="0"/>
              <a:t>Additive Noise (Power Spectra)</a:t>
            </a:r>
          </a:p>
        </p:txBody>
      </p:sp>
      <p:sp>
        <p:nvSpPr>
          <p:cNvPr id="54280" name="Text Box 5"/>
          <p:cNvSpPr txBox="1">
            <a:spLocks noChangeArrowheads="1"/>
          </p:cNvSpPr>
          <p:nvPr/>
        </p:nvSpPr>
        <p:spPr bwMode="auto">
          <a:xfrm>
            <a:off x="6059488" y="5638800"/>
            <a:ext cx="1766887"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000"/>
              <a:t>original image</a:t>
            </a:r>
          </a:p>
        </p:txBody>
      </p:sp>
      <p:sp>
        <p:nvSpPr>
          <p:cNvPr id="54281" name="Text Box 6"/>
          <p:cNvSpPr txBox="1">
            <a:spLocks noChangeArrowheads="1"/>
          </p:cNvSpPr>
          <p:nvPr/>
        </p:nvSpPr>
        <p:spPr bwMode="auto">
          <a:xfrm>
            <a:off x="917575" y="5638800"/>
            <a:ext cx="2582863"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000"/>
              <a:t>Wiener filtered image</a:t>
            </a:r>
          </a:p>
        </p:txBody>
      </p:sp>
      <p:sp>
        <p:nvSpPr>
          <p:cNvPr id="2" name="Date Placeholder 1"/>
          <p:cNvSpPr>
            <a:spLocks noGrp="1"/>
          </p:cNvSpPr>
          <p:nvPr>
            <p:ph type="dt" sz="half" idx="2"/>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52</a:t>
            </a:fld>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301" name="Picture 8" descr="button+noise_wiener_filtered"/>
          <p:cNvPicPr>
            <a:picLocks noChangeAspect="1" noChangeArrowheads="1"/>
          </p:cNvPicPr>
          <p:nvPr/>
        </p:nvPicPr>
        <p:blipFill>
          <a:blip r:embed="rId2"/>
          <a:srcRect/>
          <a:stretch>
            <a:fillRect/>
          </a:stretch>
        </p:blipFill>
        <p:spPr bwMode="auto">
          <a:xfrm>
            <a:off x="5106988" y="1828800"/>
            <a:ext cx="3656012" cy="3656013"/>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2" name="Picture 3" descr="button+noise"/>
          <p:cNvPicPr>
            <a:picLocks noChangeAspect="1" noChangeArrowheads="1"/>
          </p:cNvPicPr>
          <p:nvPr/>
        </p:nvPicPr>
        <p:blipFill>
          <a:blip r:embed="rId3"/>
          <a:srcRect/>
          <a:stretch>
            <a:fillRect/>
          </a:stretch>
        </p:blipFill>
        <p:spPr bwMode="auto">
          <a:xfrm>
            <a:off x="381000" y="1828800"/>
            <a:ext cx="3656013" cy="3656013"/>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3" name="Rectangle 4"/>
          <p:cNvSpPr>
            <a:spLocks noGrp="1" noChangeArrowheads="1"/>
          </p:cNvSpPr>
          <p:nvPr>
            <p:ph type="title"/>
          </p:nvPr>
        </p:nvSpPr>
        <p:spPr>
          <a:xfrm>
            <a:off x="457200" y="990600"/>
            <a:ext cx="8153400" cy="519113"/>
          </a:xfrm>
          <a:noFill/>
        </p:spPr>
        <p:txBody>
          <a:bodyPr lIns="92075" tIns="46038" rIns="92075" bIns="46038">
            <a:spAutoFit/>
          </a:bodyPr>
          <a:lstStyle/>
          <a:p>
            <a:pPr algn="ctr"/>
            <a:r>
              <a:rPr lang="en-US" altLang="en-US" sz="2800" smtClean="0"/>
              <a:t>Additive Noise</a:t>
            </a:r>
          </a:p>
        </p:txBody>
      </p:sp>
      <p:sp>
        <p:nvSpPr>
          <p:cNvPr id="55304" name="Text Box 5"/>
          <p:cNvSpPr txBox="1">
            <a:spLocks noChangeArrowheads="1"/>
          </p:cNvSpPr>
          <p:nvPr/>
        </p:nvSpPr>
        <p:spPr bwMode="auto">
          <a:xfrm>
            <a:off x="5653088" y="5638800"/>
            <a:ext cx="2582862"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000"/>
              <a:t>Wiener filtered image</a:t>
            </a:r>
          </a:p>
        </p:txBody>
      </p:sp>
      <p:sp>
        <p:nvSpPr>
          <p:cNvPr id="55305" name="Text Box 6"/>
          <p:cNvSpPr txBox="1">
            <a:spLocks noChangeArrowheads="1"/>
          </p:cNvSpPr>
          <p:nvPr/>
        </p:nvSpPr>
        <p:spPr bwMode="auto">
          <a:xfrm>
            <a:off x="1443038" y="5638800"/>
            <a:ext cx="1539875"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000"/>
              <a:t>noisy image</a:t>
            </a:r>
          </a:p>
        </p:txBody>
      </p:sp>
      <p:sp>
        <p:nvSpPr>
          <p:cNvPr id="2" name="Date Placeholder 1"/>
          <p:cNvSpPr>
            <a:spLocks noGrp="1"/>
          </p:cNvSpPr>
          <p:nvPr>
            <p:ph type="dt" sz="half" idx="2"/>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53</a:t>
            </a:fld>
            <a:endParaRPr 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5" name="Picture 7" descr="button+noise_wiener_filtered"/>
          <p:cNvPicPr>
            <a:picLocks noChangeAspect="1" noChangeArrowheads="1"/>
          </p:cNvPicPr>
          <p:nvPr/>
        </p:nvPicPr>
        <p:blipFill>
          <a:blip r:embed="rId2"/>
          <a:srcRect/>
          <a:stretch>
            <a:fillRect/>
          </a:stretch>
        </p:blipFill>
        <p:spPr bwMode="auto">
          <a:xfrm>
            <a:off x="381000" y="1828800"/>
            <a:ext cx="3656013" cy="3656013"/>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6" name="Text Box 3"/>
          <p:cNvSpPr txBox="1">
            <a:spLocks noChangeArrowheads="1"/>
          </p:cNvSpPr>
          <p:nvPr/>
        </p:nvSpPr>
        <p:spPr bwMode="auto">
          <a:xfrm>
            <a:off x="917575" y="5638800"/>
            <a:ext cx="2582863"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000"/>
              <a:t>Wiener filtered image</a:t>
            </a:r>
          </a:p>
        </p:txBody>
      </p:sp>
      <p:pic>
        <p:nvPicPr>
          <p:cNvPr id="56327" name="Picture 4" descr="button"/>
          <p:cNvPicPr>
            <a:picLocks noChangeAspect="1" noChangeArrowheads="1"/>
          </p:cNvPicPr>
          <p:nvPr/>
        </p:nvPicPr>
        <p:blipFill>
          <a:blip r:embed="rId3"/>
          <a:srcRect/>
          <a:stretch>
            <a:fillRect/>
          </a:stretch>
        </p:blipFill>
        <p:spPr bwMode="auto">
          <a:xfrm>
            <a:off x="5106988" y="1828800"/>
            <a:ext cx="3656012" cy="3656013"/>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8" name="Rectangle 5"/>
          <p:cNvSpPr>
            <a:spLocks noGrp="1" noChangeArrowheads="1"/>
          </p:cNvSpPr>
          <p:nvPr>
            <p:ph type="title"/>
          </p:nvPr>
        </p:nvSpPr>
        <p:spPr>
          <a:xfrm>
            <a:off x="457200" y="990600"/>
            <a:ext cx="8153400" cy="519113"/>
          </a:xfrm>
          <a:noFill/>
        </p:spPr>
        <p:txBody>
          <a:bodyPr lIns="92075" tIns="46038" rIns="92075" bIns="46038">
            <a:spAutoFit/>
          </a:bodyPr>
          <a:lstStyle/>
          <a:p>
            <a:pPr algn="ctr"/>
            <a:r>
              <a:rPr lang="en-US" altLang="en-US" sz="2800" smtClean="0"/>
              <a:t>Additive Noise</a:t>
            </a:r>
          </a:p>
        </p:txBody>
      </p:sp>
      <p:sp>
        <p:nvSpPr>
          <p:cNvPr id="56329" name="Text Box 6"/>
          <p:cNvSpPr txBox="1">
            <a:spLocks noChangeArrowheads="1"/>
          </p:cNvSpPr>
          <p:nvPr/>
        </p:nvSpPr>
        <p:spPr bwMode="auto">
          <a:xfrm>
            <a:off x="6051550" y="5638800"/>
            <a:ext cx="1766888"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000"/>
              <a:t>original image</a:t>
            </a:r>
          </a:p>
        </p:txBody>
      </p:sp>
      <p:sp>
        <p:nvSpPr>
          <p:cNvPr id="2" name="Date Placeholder 1"/>
          <p:cNvSpPr>
            <a:spLocks noGrp="1"/>
          </p:cNvSpPr>
          <p:nvPr>
            <p:ph type="dt" sz="half" idx="2"/>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54</a:t>
            </a:fld>
            <a:endParaRPr 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18" descr="button+noise_blurred"/>
          <p:cNvPicPr>
            <a:picLocks noChangeAspect="1" noChangeArrowheads="1"/>
          </p:cNvPicPr>
          <p:nvPr/>
        </p:nvPicPr>
        <p:blipFill>
          <a:blip r:embed="rId2"/>
          <a:srcRect/>
          <a:stretch>
            <a:fillRect/>
          </a:stretch>
        </p:blipFill>
        <p:spPr bwMode="auto">
          <a:xfrm>
            <a:off x="381000" y="1828800"/>
            <a:ext cx="3656013" cy="3656013"/>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0" name="Text Box 3"/>
          <p:cNvSpPr txBox="1">
            <a:spLocks noChangeArrowheads="1"/>
          </p:cNvSpPr>
          <p:nvPr/>
        </p:nvSpPr>
        <p:spPr bwMode="auto">
          <a:xfrm>
            <a:off x="755650" y="5638800"/>
            <a:ext cx="2906713" cy="4000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000"/>
              <a:t>Gaussian blurred image</a:t>
            </a:r>
          </a:p>
        </p:txBody>
      </p:sp>
      <p:pic>
        <p:nvPicPr>
          <p:cNvPr id="57351" name="Picture 4" descr="button"/>
          <p:cNvPicPr>
            <a:picLocks noChangeAspect="1" noChangeArrowheads="1"/>
          </p:cNvPicPr>
          <p:nvPr/>
        </p:nvPicPr>
        <p:blipFill>
          <a:blip r:embed="rId3"/>
          <a:srcRect/>
          <a:stretch>
            <a:fillRect/>
          </a:stretch>
        </p:blipFill>
        <p:spPr bwMode="auto">
          <a:xfrm>
            <a:off x="5106988" y="1828800"/>
            <a:ext cx="3656012" cy="3656013"/>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2" name="Rectangle 5"/>
          <p:cNvSpPr>
            <a:spLocks noGrp="1" noChangeArrowheads="1"/>
          </p:cNvSpPr>
          <p:nvPr>
            <p:ph type="title"/>
          </p:nvPr>
        </p:nvSpPr>
        <p:spPr>
          <a:xfrm>
            <a:off x="457200" y="990600"/>
            <a:ext cx="8153400" cy="519113"/>
          </a:xfrm>
          <a:noFill/>
        </p:spPr>
        <p:txBody>
          <a:bodyPr lIns="92075" tIns="46038" rIns="92075" bIns="46038">
            <a:spAutoFit/>
          </a:bodyPr>
          <a:lstStyle/>
          <a:p>
            <a:pPr algn="ctr"/>
            <a:r>
              <a:rPr lang="en-US" altLang="en-US" sz="2800" smtClean="0"/>
              <a:t>Additive Noise</a:t>
            </a:r>
          </a:p>
        </p:txBody>
      </p:sp>
      <p:sp>
        <p:nvSpPr>
          <p:cNvPr id="57353" name="Text Box 6"/>
          <p:cNvSpPr txBox="1">
            <a:spLocks noChangeArrowheads="1"/>
          </p:cNvSpPr>
          <p:nvPr/>
        </p:nvSpPr>
        <p:spPr bwMode="auto">
          <a:xfrm>
            <a:off x="6051550" y="5638800"/>
            <a:ext cx="1766888"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000"/>
              <a:t>original image</a:t>
            </a:r>
          </a:p>
        </p:txBody>
      </p:sp>
      <p:sp>
        <p:nvSpPr>
          <p:cNvPr id="2" name="Date Placeholder 1"/>
          <p:cNvSpPr>
            <a:spLocks noGrp="1"/>
          </p:cNvSpPr>
          <p:nvPr>
            <p:ph type="dt" sz="half" idx="2"/>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55</a:t>
            </a:fld>
            <a:endParaRPr 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3" name="Picture 8" descr="PSF_button_gblurred_s=2+noise"/>
          <p:cNvPicPr>
            <a:picLocks noChangeAspect="1" noChangeArrowheads="1"/>
          </p:cNvPicPr>
          <p:nvPr/>
        </p:nvPicPr>
        <p:blipFill>
          <a:blip r:embed="rId2"/>
          <a:srcRect/>
          <a:stretch>
            <a:fillRect/>
          </a:stretch>
        </p:blipFill>
        <p:spPr bwMode="auto">
          <a:xfrm>
            <a:off x="5105400" y="1828800"/>
            <a:ext cx="3656013" cy="3656013"/>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4" name="Text Box 3"/>
          <p:cNvSpPr txBox="1">
            <a:spLocks noChangeArrowheads="1"/>
          </p:cNvSpPr>
          <p:nvPr/>
        </p:nvSpPr>
        <p:spPr bwMode="auto">
          <a:xfrm>
            <a:off x="5514975" y="5640388"/>
            <a:ext cx="2852738" cy="4000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000"/>
              <a:t>noisy image </a:t>
            </a:r>
            <a:r>
              <a:rPr lang="en-US" altLang="en-US" sz="2000" b="1">
                <a:latin typeface="Times New Roman" panose="02020603050405020304" pitchFamily="18" charset="0"/>
              </a:rPr>
              <a:t>J</a:t>
            </a:r>
            <a:r>
              <a:rPr lang="en-US" altLang="en-US" sz="2000">
                <a:latin typeface="Times New Roman" panose="02020603050405020304" pitchFamily="18" charset="0"/>
              </a:rPr>
              <a:t> = </a:t>
            </a:r>
            <a:r>
              <a:rPr lang="en-US" altLang="en-US" sz="2000" b="1">
                <a:latin typeface="Times New Roman" panose="02020603050405020304" pitchFamily="18" charset="0"/>
              </a:rPr>
              <a:t>I</a:t>
            </a:r>
            <a:r>
              <a:rPr lang="en-US" altLang="en-US" sz="2000">
                <a:latin typeface="Times New Roman" panose="02020603050405020304" pitchFamily="18" charset="0"/>
              </a:rPr>
              <a:t>*</a:t>
            </a:r>
            <a:r>
              <a:rPr lang="en-US" altLang="en-US" sz="2000" b="1">
                <a:latin typeface="Times New Roman" panose="02020603050405020304" pitchFamily="18" charset="0"/>
              </a:rPr>
              <a:t>h</a:t>
            </a:r>
            <a:r>
              <a:rPr lang="en-US" altLang="en-US" sz="2000">
                <a:latin typeface="Times New Roman" panose="02020603050405020304" pitchFamily="18" charset="0"/>
              </a:rPr>
              <a:t> + </a:t>
            </a:r>
            <a:r>
              <a:rPr lang="en-US" altLang="en-US" sz="2000" b="1">
                <a:latin typeface="Times New Roman" panose="02020603050405020304" pitchFamily="18" charset="0"/>
              </a:rPr>
              <a:t>N</a:t>
            </a:r>
          </a:p>
        </p:txBody>
      </p:sp>
      <p:sp>
        <p:nvSpPr>
          <p:cNvPr id="58375" name="Text Box 4"/>
          <p:cNvSpPr txBox="1">
            <a:spLocks noChangeArrowheads="1"/>
          </p:cNvSpPr>
          <p:nvPr/>
        </p:nvSpPr>
        <p:spPr bwMode="auto">
          <a:xfrm>
            <a:off x="1771650" y="5638800"/>
            <a:ext cx="87630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000"/>
              <a:t>image</a:t>
            </a:r>
          </a:p>
        </p:txBody>
      </p:sp>
      <p:sp>
        <p:nvSpPr>
          <p:cNvPr id="58376" name="Rectangle 5"/>
          <p:cNvSpPr>
            <a:spLocks noGrp="1" noChangeArrowheads="1"/>
          </p:cNvSpPr>
          <p:nvPr>
            <p:ph type="title"/>
          </p:nvPr>
        </p:nvSpPr>
        <p:spPr>
          <a:xfrm>
            <a:off x="457200" y="990600"/>
            <a:ext cx="8153400" cy="519113"/>
          </a:xfrm>
          <a:noFill/>
        </p:spPr>
        <p:txBody>
          <a:bodyPr lIns="92075" tIns="46038" rIns="92075" bIns="46038">
            <a:spAutoFit/>
          </a:bodyPr>
          <a:lstStyle/>
          <a:p>
            <a:pPr algn="ctr"/>
            <a:r>
              <a:rPr lang="en-US" altLang="en-US" sz="2800" smtClean="0"/>
              <a:t>Noise Reduction Through LMS Filtering</a:t>
            </a:r>
            <a:r>
              <a:rPr lang="en-US" altLang="en-US" sz="2800" baseline="30000" smtClean="0"/>
              <a:t>1</a:t>
            </a:r>
            <a:endParaRPr lang="en-US" altLang="en-US" sz="2800" smtClean="0"/>
          </a:p>
        </p:txBody>
      </p:sp>
      <p:pic>
        <p:nvPicPr>
          <p:cNvPr id="58377" name="Picture 6" descr="button"/>
          <p:cNvPicPr>
            <a:picLocks noChangeAspect="1" noChangeArrowheads="1"/>
          </p:cNvPicPr>
          <p:nvPr/>
        </p:nvPicPr>
        <p:blipFill>
          <a:blip r:embed="rId3"/>
          <a:srcRect/>
          <a:stretch>
            <a:fillRect/>
          </a:stretch>
        </p:blipFill>
        <p:spPr bwMode="auto">
          <a:xfrm>
            <a:off x="381000" y="1828800"/>
            <a:ext cx="3656013" cy="3656013"/>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2"/>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56</a:t>
            </a:fld>
            <a:endParaRPr lang="en-US" dirty="0"/>
          </a:p>
        </p:txBody>
      </p:sp>
      <p:sp>
        <p:nvSpPr>
          <p:cNvPr id="58378" name="Text Box 7"/>
          <p:cNvSpPr txBox="1">
            <a:spLocks noChangeArrowheads="1"/>
          </p:cNvSpPr>
          <p:nvPr/>
        </p:nvSpPr>
        <p:spPr bwMode="auto">
          <a:xfrm>
            <a:off x="4495800" y="6400800"/>
            <a:ext cx="4114800" cy="307975"/>
          </a:xfrm>
          <a:prstGeom prst="rect">
            <a:avLst/>
          </a:prstGeom>
          <a:solidFill>
            <a:schemeClr val="bg1"/>
          </a:solidFill>
          <a:ln w="9525">
            <a:solidFill>
              <a:schemeClr val="tx1"/>
            </a:solidFill>
            <a:miter lim="800000"/>
            <a:headEnd/>
            <a:tailEnd/>
          </a:ln>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400" baseline="30000">
                <a:latin typeface="Times New Roman" panose="02020603050405020304" pitchFamily="18" charset="0"/>
              </a:rPr>
              <a:t>1</a:t>
            </a:r>
            <a:r>
              <a:rPr lang="en-US" altLang="en-US" sz="1400">
                <a:latin typeface="Times New Roman" panose="02020603050405020304" pitchFamily="18" charset="0"/>
              </a:rPr>
              <a:t>Least Mean Squared.  PSF, </a:t>
            </a:r>
            <a:r>
              <a:rPr lang="en-US" altLang="en-US" sz="1400" b="1">
                <a:latin typeface="Times New Roman" panose="02020603050405020304" pitchFamily="18" charset="0"/>
              </a:rPr>
              <a:t>h</a:t>
            </a:r>
            <a:r>
              <a:rPr lang="en-US" altLang="en-US" sz="1400">
                <a:latin typeface="Times New Roman" panose="02020603050405020304" pitchFamily="18" charset="0"/>
              </a:rPr>
              <a:t>, is Gaussian </a:t>
            </a:r>
            <a:r>
              <a:rPr lang="en-US" altLang="en-US" sz="1400">
                <a:latin typeface="Symbol" panose="05050102010706020507" pitchFamily="18" charset="2"/>
              </a:rPr>
              <a:t>m</a:t>
            </a:r>
            <a:r>
              <a:rPr lang="en-US" altLang="en-US" sz="1400">
                <a:latin typeface="Times New Roman" panose="02020603050405020304" pitchFamily="18" charset="0"/>
              </a:rPr>
              <a:t>=0, </a:t>
            </a:r>
            <a:r>
              <a:rPr lang="en-US" altLang="en-US" sz="1400">
                <a:latin typeface="Symbol" panose="05050102010706020507" pitchFamily="18" charset="2"/>
              </a:rPr>
              <a:t>s</a:t>
            </a:r>
            <a:r>
              <a:rPr lang="en-US" altLang="en-US" sz="1400">
                <a:latin typeface="Times New Roman" panose="02020603050405020304" pitchFamily="18" charset="0"/>
              </a:rPr>
              <a:t>=2.</a:t>
            </a:r>
            <a:endParaRPr lang="en-US" altLang="en-US" sz="1400" baseline="30000">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7" name="Picture 7" descr="PSF_button_gblurred_s=2+noise_ps"/>
          <p:cNvPicPr>
            <a:picLocks noChangeAspect="1" noChangeArrowheads="1"/>
          </p:cNvPicPr>
          <p:nvPr/>
        </p:nvPicPr>
        <p:blipFill>
          <a:blip r:embed="rId2"/>
          <a:srcRect/>
          <a:stretch>
            <a:fillRect/>
          </a:stretch>
        </p:blipFill>
        <p:spPr bwMode="auto">
          <a:xfrm>
            <a:off x="5105400" y="1828800"/>
            <a:ext cx="3656013" cy="3656013"/>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8" name="Picture 2" descr="button_PS"/>
          <p:cNvPicPr>
            <a:picLocks noChangeAspect="1" noChangeArrowheads="1"/>
          </p:cNvPicPr>
          <p:nvPr/>
        </p:nvPicPr>
        <p:blipFill>
          <a:blip r:embed="rId3"/>
          <a:srcRect/>
          <a:stretch>
            <a:fillRect/>
          </a:stretch>
        </p:blipFill>
        <p:spPr bwMode="auto">
          <a:xfrm>
            <a:off x="382588" y="1828800"/>
            <a:ext cx="3656012" cy="3656013"/>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9" name="Rectangle 4"/>
          <p:cNvSpPr>
            <a:spLocks noGrp="1" noChangeArrowheads="1"/>
          </p:cNvSpPr>
          <p:nvPr>
            <p:ph type="title"/>
          </p:nvPr>
        </p:nvSpPr>
        <p:spPr>
          <a:xfrm>
            <a:off x="457200" y="990600"/>
            <a:ext cx="8153400" cy="519113"/>
          </a:xfrm>
          <a:noFill/>
        </p:spPr>
        <p:txBody>
          <a:bodyPr lIns="92075" tIns="46038" rIns="92075" bIns="46038">
            <a:spAutoFit/>
          </a:bodyPr>
          <a:lstStyle/>
          <a:p>
            <a:pPr algn="ctr"/>
            <a:r>
              <a:rPr lang="en-US" altLang="en-US" sz="2800" smtClean="0"/>
              <a:t>Image*PSF + Noise (Power Spectra)</a:t>
            </a:r>
          </a:p>
        </p:txBody>
      </p:sp>
      <p:sp>
        <p:nvSpPr>
          <p:cNvPr id="59400" name="Text Box 6"/>
          <p:cNvSpPr txBox="1">
            <a:spLocks noChangeArrowheads="1"/>
          </p:cNvSpPr>
          <p:nvPr/>
        </p:nvSpPr>
        <p:spPr bwMode="auto">
          <a:xfrm>
            <a:off x="1330325" y="5638800"/>
            <a:ext cx="1766888"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000"/>
              <a:t>original image</a:t>
            </a:r>
          </a:p>
        </p:txBody>
      </p:sp>
      <p:sp>
        <p:nvSpPr>
          <p:cNvPr id="59401" name="Text Box 3"/>
          <p:cNvSpPr txBox="1">
            <a:spLocks noChangeArrowheads="1"/>
          </p:cNvSpPr>
          <p:nvPr/>
        </p:nvSpPr>
        <p:spPr bwMode="auto">
          <a:xfrm>
            <a:off x="5514975" y="5640388"/>
            <a:ext cx="2852738" cy="4000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000"/>
              <a:t>noisy image </a:t>
            </a:r>
            <a:r>
              <a:rPr lang="en-US" altLang="en-US" sz="2000" b="1">
                <a:latin typeface="Times New Roman" panose="02020603050405020304" pitchFamily="18" charset="0"/>
              </a:rPr>
              <a:t>J</a:t>
            </a:r>
            <a:r>
              <a:rPr lang="en-US" altLang="en-US" sz="2000">
                <a:latin typeface="Times New Roman" panose="02020603050405020304" pitchFamily="18" charset="0"/>
              </a:rPr>
              <a:t> = </a:t>
            </a:r>
            <a:r>
              <a:rPr lang="en-US" altLang="en-US" sz="2000" b="1">
                <a:latin typeface="Times New Roman" panose="02020603050405020304" pitchFamily="18" charset="0"/>
              </a:rPr>
              <a:t>I</a:t>
            </a:r>
            <a:r>
              <a:rPr lang="en-US" altLang="en-US" sz="2000">
                <a:latin typeface="Times New Roman" panose="02020603050405020304" pitchFamily="18" charset="0"/>
              </a:rPr>
              <a:t>*</a:t>
            </a:r>
            <a:r>
              <a:rPr lang="en-US" altLang="en-US" sz="2000" b="1">
                <a:latin typeface="Times New Roman" panose="02020603050405020304" pitchFamily="18" charset="0"/>
              </a:rPr>
              <a:t>h</a:t>
            </a:r>
            <a:r>
              <a:rPr lang="en-US" altLang="en-US" sz="2000">
                <a:latin typeface="Times New Roman" panose="02020603050405020304" pitchFamily="18" charset="0"/>
              </a:rPr>
              <a:t> + </a:t>
            </a:r>
            <a:r>
              <a:rPr lang="en-US" altLang="en-US" sz="2000" b="1">
                <a:latin typeface="Times New Roman" panose="02020603050405020304" pitchFamily="18" charset="0"/>
              </a:rPr>
              <a:t>N</a:t>
            </a:r>
          </a:p>
        </p:txBody>
      </p:sp>
      <p:sp>
        <p:nvSpPr>
          <p:cNvPr id="2" name="Date Placeholder 1"/>
          <p:cNvSpPr>
            <a:spLocks noGrp="1"/>
          </p:cNvSpPr>
          <p:nvPr>
            <p:ph type="dt" sz="half" idx="2"/>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57</a:t>
            </a:fld>
            <a:endParaRPr 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21" name="Picture 8" descr="PSF_button_gblurred_s=2+noise_WFxPS"/>
          <p:cNvPicPr>
            <a:picLocks noChangeAspect="1" noChangeArrowheads="1"/>
          </p:cNvPicPr>
          <p:nvPr/>
        </p:nvPicPr>
        <p:blipFill>
          <a:blip r:embed="rId2"/>
          <a:srcRect/>
          <a:stretch>
            <a:fillRect/>
          </a:stretch>
        </p:blipFill>
        <p:spPr bwMode="auto">
          <a:xfrm>
            <a:off x="381000" y="1828800"/>
            <a:ext cx="3656013" cy="3656013"/>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Picture 9" descr="PSF_button_gblurred_s=2+noise_WF"/>
          <p:cNvPicPr>
            <a:picLocks noChangeAspect="1" noChangeArrowheads="1"/>
          </p:cNvPicPr>
          <p:nvPr/>
        </p:nvPicPr>
        <p:blipFill>
          <a:blip r:embed="rId3"/>
          <a:srcRect/>
          <a:stretch>
            <a:fillRect/>
          </a:stretch>
        </p:blipFill>
        <p:spPr bwMode="auto">
          <a:xfrm>
            <a:off x="5105400" y="1828800"/>
            <a:ext cx="3656013" cy="3656013"/>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3" name="Text Box 5"/>
          <p:cNvSpPr txBox="1">
            <a:spLocks noChangeArrowheads="1"/>
          </p:cNvSpPr>
          <p:nvPr/>
        </p:nvSpPr>
        <p:spPr bwMode="auto">
          <a:xfrm>
            <a:off x="6175375" y="5638800"/>
            <a:ext cx="1538288"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000"/>
              <a:t>Wiener filter</a:t>
            </a:r>
          </a:p>
        </p:txBody>
      </p:sp>
      <p:sp>
        <p:nvSpPr>
          <p:cNvPr id="60424" name="Text Box 6"/>
          <p:cNvSpPr txBox="1">
            <a:spLocks noChangeArrowheads="1"/>
          </p:cNvSpPr>
          <p:nvPr/>
        </p:nvSpPr>
        <p:spPr bwMode="auto">
          <a:xfrm>
            <a:off x="917575" y="5638800"/>
            <a:ext cx="2582863"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000"/>
              <a:t>Wiener filtered image</a:t>
            </a:r>
          </a:p>
        </p:txBody>
      </p:sp>
      <p:sp>
        <p:nvSpPr>
          <p:cNvPr id="60425" name="Text Box 7"/>
          <p:cNvSpPr txBox="1">
            <a:spLocks noChangeArrowheads="1"/>
          </p:cNvSpPr>
          <p:nvPr/>
        </p:nvSpPr>
        <p:spPr bwMode="auto">
          <a:xfrm>
            <a:off x="3200400" y="2362200"/>
            <a:ext cx="2743200" cy="2014538"/>
          </a:xfrm>
          <a:prstGeom prst="rect">
            <a:avLst/>
          </a:prstGeom>
          <a:solidFill>
            <a:srgbClr val="FFFFCC"/>
          </a:solidFill>
          <a:ln>
            <a:noFill/>
          </a:ln>
          <a:effectLst>
            <a:outerShdw blurRad="38100" dist="101600" dir="2700000" algn="ctr" rotWithShape="0">
              <a:schemeClr val="tx2">
                <a:alpha val="50000"/>
              </a:schemeClr>
            </a:outerShdw>
          </a:effec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800">
                <a:latin typeface="Comic Sans MS" panose="030F0702030302020204" pitchFamily="66" charset="0"/>
              </a:rPr>
              <a:t>In this example we knew the exact image and noise power spectra and the PSF was Gaussian w/ </a:t>
            </a:r>
            <a:r>
              <a:rPr lang="el-GR" altLang="en-US" sz="1800">
                <a:latin typeface="Comic Sans MS" panose="030F0702030302020204" pitchFamily="66" charset="0"/>
              </a:rPr>
              <a:t>μ</a:t>
            </a:r>
            <a:r>
              <a:rPr lang="en-US" altLang="en-US" sz="1800">
                <a:latin typeface="Comic Sans MS" panose="030F0702030302020204" pitchFamily="66" charset="0"/>
              </a:rPr>
              <a:t>=0, </a:t>
            </a:r>
            <a:r>
              <a:rPr lang="el-GR" altLang="en-US" sz="1800">
                <a:latin typeface="Comic Sans MS" panose="030F0702030302020204" pitchFamily="66" charset="0"/>
              </a:rPr>
              <a:t>σ</a:t>
            </a:r>
            <a:r>
              <a:rPr lang="en-US" altLang="en-US" sz="1800">
                <a:latin typeface="Comic Sans MS" panose="030F0702030302020204" pitchFamily="66" charset="0"/>
              </a:rPr>
              <a:t>=2.  In a real example, none of that is true.</a:t>
            </a:r>
          </a:p>
        </p:txBody>
      </p:sp>
      <p:sp>
        <p:nvSpPr>
          <p:cNvPr id="60426" name="Rectangle 12"/>
          <p:cNvSpPr>
            <a:spLocks noGrp="1" noChangeArrowheads="1"/>
          </p:cNvSpPr>
          <p:nvPr>
            <p:ph type="title"/>
          </p:nvPr>
        </p:nvSpPr>
        <p:spPr>
          <a:xfrm>
            <a:off x="457200" y="990600"/>
            <a:ext cx="8153400" cy="519113"/>
          </a:xfrm>
          <a:noFill/>
        </p:spPr>
        <p:txBody>
          <a:bodyPr lIns="92075" tIns="46038" rIns="92075" bIns="46038">
            <a:spAutoFit/>
          </a:bodyPr>
          <a:lstStyle/>
          <a:p>
            <a:pPr algn="ctr"/>
            <a:r>
              <a:rPr lang="en-US" altLang="en-US" sz="2800" smtClean="0"/>
              <a:t>Image*PSF + Noise (Power Spectra)</a:t>
            </a:r>
          </a:p>
        </p:txBody>
      </p:sp>
      <p:sp>
        <p:nvSpPr>
          <p:cNvPr id="2" name="Date Placeholder 1"/>
          <p:cNvSpPr>
            <a:spLocks noGrp="1"/>
          </p:cNvSpPr>
          <p:nvPr>
            <p:ph type="dt" sz="half" idx="2"/>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58</a:t>
            </a:fld>
            <a:endParaRPr 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5" name="Picture 9" descr="PSF_button_gblurred_s=2+noise_WFxPS"/>
          <p:cNvPicPr>
            <a:picLocks noChangeAspect="1" noChangeArrowheads="1"/>
          </p:cNvPicPr>
          <p:nvPr/>
        </p:nvPicPr>
        <p:blipFill>
          <a:blip r:embed="rId2"/>
          <a:srcRect/>
          <a:stretch>
            <a:fillRect/>
          </a:stretch>
        </p:blipFill>
        <p:spPr bwMode="auto">
          <a:xfrm>
            <a:off x="381000" y="1828800"/>
            <a:ext cx="3656013" cy="3656013"/>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6" name="Picture 8" descr="PSF_button_gblurred_s=2+noise_WF"/>
          <p:cNvPicPr>
            <a:picLocks noChangeAspect="1" noChangeArrowheads="1"/>
          </p:cNvPicPr>
          <p:nvPr/>
        </p:nvPicPr>
        <p:blipFill>
          <a:blip r:embed="rId3"/>
          <a:srcRect/>
          <a:stretch>
            <a:fillRect/>
          </a:stretch>
        </p:blipFill>
        <p:spPr bwMode="auto">
          <a:xfrm>
            <a:off x="5105400" y="1828800"/>
            <a:ext cx="3656013" cy="3656013"/>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7" name="Rectangle 4"/>
          <p:cNvSpPr>
            <a:spLocks noGrp="1" noChangeArrowheads="1"/>
          </p:cNvSpPr>
          <p:nvPr>
            <p:ph type="title"/>
          </p:nvPr>
        </p:nvSpPr>
        <p:spPr>
          <a:xfrm>
            <a:off x="457200" y="990600"/>
            <a:ext cx="8153400" cy="519113"/>
          </a:xfrm>
          <a:noFill/>
        </p:spPr>
        <p:txBody>
          <a:bodyPr lIns="92075" tIns="46038" rIns="92075" bIns="46038">
            <a:spAutoFit/>
          </a:bodyPr>
          <a:lstStyle/>
          <a:p>
            <a:pPr algn="ctr"/>
            <a:r>
              <a:rPr lang="en-US" altLang="en-US" sz="2800" smtClean="0"/>
              <a:t>Image*PSF + Noise (Power Spectra)</a:t>
            </a:r>
          </a:p>
        </p:txBody>
      </p:sp>
      <p:sp>
        <p:nvSpPr>
          <p:cNvPr id="61448" name="Text Box 5"/>
          <p:cNvSpPr txBox="1">
            <a:spLocks noChangeArrowheads="1"/>
          </p:cNvSpPr>
          <p:nvPr/>
        </p:nvSpPr>
        <p:spPr bwMode="auto">
          <a:xfrm>
            <a:off x="6175375" y="5638800"/>
            <a:ext cx="1538288"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000"/>
              <a:t>Wiener filter</a:t>
            </a:r>
          </a:p>
        </p:txBody>
      </p:sp>
      <p:sp>
        <p:nvSpPr>
          <p:cNvPr id="61449" name="Text Box 6"/>
          <p:cNvSpPr txBox="1">
            <a:spLocks noChangeArrowheads="1"/>
          </p:cNvSpPr>
          <p:nvPr/>
        </p:nvSpPr>
        <p:spPr bwMode="auto">
          <a:xfrm>
            <a:off x="917575" y="5638800"/>
            <a:ext cx="2582863"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000"/>
              <a:t>Wiener filtered image</a:t>
            </a:r>
          </a:p>
        </p:txBody>
      </p:sp>
      <p:sp>
        <p:nvSpPr>
          <p:cNvPr id="2" name="Date Placeholder 1"/>
          <p:cNvSpPr>
            <a:spLocks noGrp="1"/>
          </p:cNvSpPr>
          <p:nvPr>
            <p:ph type="dt" sz="half" idx="2"/>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59</a:t>
            </a:fld>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4" descr="pdf-gaus-col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3425" y="1752600"/>
            <a:ext cx="5641975" cy="423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2" name="Rectangle 2"/>
          <p:cNvSpPr>
            <a:spLocks noGrp="1" noChangeArrowheads="1"/>
          </p:cNvSpPr>
          <p:nvPr>
            <p:ph type="title"/>
          </p:nvPr>
        </p:nvSpPr>
        <p:spPr>
          <a:xfrm>
            <a:off x="762000" y="990600"/>
            <a:ext cx="8001000" cy="723900"/>
          </a:xfrm>
        </p:spPr>
        <p:txBody>
          <a:bodyPr/>
          <a:lstStyle/>
          <a:p>
            <a:r>
              <a:rPr lang="en-US" altLang="en-US" smtClean="0"/>
              <a:t>Uncorrelated Color Noise:  Gaussian</a:t>
            </a:r>
          </a:p>
        </p:txBody>
      </p:sp>
      <p:pic>
        <p:nvPicPr>
          <p:cNvPr id="9223" name="Picture 5" descr="noise-gaus-sd25-colr"/>
          <p:cNvPicPr>
            <a:picLocks noChangeAspect="1" noChangeArrowheads="1"/>
          </p:cNvPicPr>
          <p:nvPr/>
        </p:nvPicPr>
        <p:blipFill>
          <a:blip r:embed="rId3"/>
          <a:srcRect/>
          <a:stretch>
            <a:fillRect/>
          </a:stretch>
        </p:blipFill>
        <p:spPr bwMode="auto">
          <a:xfrm>
            <a:off x="685800" y="2438400"/>
            <a:ext cx="2590800" cy="2590800"/>
          </a:xfrm>
          <a:prstGeom prst="rect">
            <a:avLst/>
          </a:prstGeom>
          <a:noFill/>
          <a:ln>
            <a:noFill/>
          </a:ln>
          <a:effectLst>
            <a:outerShdw blurRad="38100" dist="107763" dir="2700000" algn="ctr" rotWithShape="0">
              <a:schemeClr val="tx1">
                <a:alpha val="62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2"/>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6</a:t>
            </a:fld>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9" name="Picture 7" descr="PSF_button_gblurred_s=2+noise_WFxPS"/>
          <p:cNvPicPr>
            <a:picLocks noChangeAspect="1" noChangeArrowheads="1"/>
          </p:cNvPicPr>
          <p:nvPr/>
        </p:nvPicPr>
        <p:blipFill>
          <a:blip r:embed="rId2"/>
          <a:srcRect/>
          <a:stretch>
            <a:fillRect/>
          </a:stretch>
        </p:blipFill>
        <p:spPr bwMode="auto">
          <a:xfrm>
            <a:off x="381000" y="1828800"/>
            <a:ext cx="3656013" cy="3656013"/>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0" name="Picture 3" descr="button_PS"/>
          <p:cNvPicPr>
            <a:picLocks noChangeAspect="1" noChangeArrowheads="1"/>
          </p:cNvPicPr>
          <p:nvPr/>
        </p:nvPicPr>
        <p:blipFill>
          <a:blip r:embed="rId3"/>
          <a:srcRect/>
          <a:stretch>
            <a:fillRect/>
          </a:stretch>
        </p:blipFill>
        <p:spPr bwMode="auto">
          <a:xfrm>
            <a:off x="5106988" y="1828800"/>
            <a:ext cx="3656012" cy="3656013"/>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1" name="Rectangle 4"/>
          <p:cNvSpPr>
            <a:spLocks noGrp="1" noChangeArrowheads="1"/>
          </p:cNvSpPr>
          <p:nvPr>
            <p:ph type="title"/>
          </p:nvPr>
        </p:nvSpPr>
        <p:spPr>
          <a:xfrm>
            <a:off x="457200" y="990600"/>
            <a:ext cx="8153400" cy="519113"/>
          </a:xfrm>
          <a:noFill/>
        </p:spPr>
        <p:txBody>
          <a:bodyPr lIns="92075" tIns="46038" rIns="92075" bIns="46038">
            <a:spAutoFit/>
          </a:bodyPr>
          <a:lstStyle/>
          <a:p>
            <a:pPr algn="ctr"/>
            <a:r>
              <a:rPr lang="en-US" altLang="en-US" sz="2800" smtClean="0"/>
              <a:t>Image*PSF + Noise (Power Spectra)</a:t>
            </a:r>
          </a:p>
        </p:txBody>
      </p:sp>
      <p:sp>
        <p:nvSpPr>
          <p:cNvPr id="62472" name="Text Box 5"/>
          <p:cNvSpPr txBox="1">
            <a:spLocks noChangeArrowheads="1"/>
          </p:cNvSpPr>
          <p:nvPr/>
        </p:nvSpPr>
        <p:spPr bwMode="auto">
          <a:xfrm>
            <a:off x="6059488" y="5638800"/>
            <a:ext cx="1766887"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000"/>
              <a:t>original image</a:t>
            </a:r>
          </a:p>
        </p:txBody>
      </p:sp>
      <p:sp>
        <p:nvSpPr>
          <p:cNvPr id="62473" name="Text Box 6"/>
          <p:cNvSpPr txBox="1">
            <a:spLocks noChangeArrowheads="1"/>
          </p:cNvSpPr>
          <p:nvPr/>
        </p:nvSpPr>
        <p:spPr bwMode="auto">
          <a:xfrm>
            <a:off x="917575" y="5638800"/>
            <a:ext cx="2582863"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000"/>
              <a:t>Wiener filtered image</a:t>
            </a:r>
          </a:p>
        </p:txBody>
      </p:sp>
      <p:sp>
        <p:nvSpPr>
          <p:cNvPr id="2" name="Date Placeholder 1"/>
          <p:cNvSpPr>
            <a:spLocks noGrp="1"/>
          </p:cNvSpPr>
          <p:nvPr>
            <p:ph type="dt" sz="half" idx="2"/>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60</a:t>
            </a:fld>
            <a:endParaRPr 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3" name="Picture 8" descr="PSF_button_gblurred_s=2+noise_wiener_filtered"/>
          <p:cNvPicPr>
            <a:picLocks noChangeAspect="1" noChangeArrowheads="1"/>
          </p:cNvPicPr>
          <p:nvPr/>
        </p:nvPicPr>
        <p:blipFill>
          <a:blip r:embed="rId2"/>
          <a:srcRect/>
          <a:stretch>
            <a:fillRect/>
          </a:stretch>
        </p:blipFill>
        <p:spPr bwMode="auto">
          <a:xfrm>
            <a:off x="5105400" y="1828800"/>
            <a:ext cx="3656013" cy="3656013"/>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4" name="Picture 7" descr="PSF_button_gblurred_s=2+noise"/>
          <p:cNvPicPr>
            <a:picLocks noChangeAspect="1" noChangeArrowheads="1"/>
          </p:cNvPicPr>
          <p:nvPr/>
        </p:nvPicPr>
        <p:blipFill>
          <a:blip r:embed="rId3"/>
          <a:srcRect/>
          <a:stretch>
            <a:fillRect/>
          </a:stretch>
        </p:blipFill>
        <p:spPr bwMode="auto">
          <a:xfrm>
            <a:off x="381000" y="1828800"/>
            <a:ext cx="3656013" cy="3656013"/>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5" name="Rectangle 4"/>
          <p:cNvSpPr>
            <a:spLocks noGrp="1" noChangeArrowheads="1"/>
          </p:cNvSpPr>
          <p:nvPr>
            <p:ph type="title"/>
          </p:nvPr>
        </p:nvSpPr>
        <p:spPr>
          <a:xfrm>
            <a:off x="457200" y="990600"/>
            <a:ext cx="8153400" cy="519113"/>
          </a:xfrm>
          <a:noFill/>
        </p:spPr>
        <p:txBody>
          <a:bodyPr lIns="92075" tIns="46038" rIns="92075" bIns="46038">
            <a:spAutoFit/>
          </a:bodyPr>
          <a:lstStyle/>
          <a:p>
            <a:pPr algn="ctr"/>
            <a:r>
              <a:rPr lang="en-US" altLang="en-US" sz="2800" smtClean="0"/>
              <a:t>Image*PSF + Noise </a:t>
            </a:r>
          </a:p>
        </p:txBody>
      </p:sp>
      <p:sp>
        <p:nvSpPr>
          <p:cNvPr id="63496" name="Text Box 5"/>
          <p:cNvSpPr txBox="1">
            <a:spLocks noChangeArrowheads="1"/>
          </p:cNvSpPr>
          <p:nvPr/>
        </p:nvSpPr>
        <p:spPr bwMode="auto">
          <a:xfrm>
            <a:off x="5653088" y="5638800"/>
            <a:ext cx="2582862"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000"/>
              <a:t>Wiener filtered image</a:t>
            </a:r>
          </a:p>
        </p:txBody>
      </p:sp>
      <p:sp>
        <p:nvSpPr>
          <p:cNvPr id="63497" name="Text Box 6"/>
          <p:cNvSpPr txBox="1">
            <a:spLocks noChangeArrowheads="1"/>
          </p:cNvSpPr>
          <p:nvPr/>
        </p:nvSpPr>
        <p:spPr bwMode="auto">
          <a:xfrm>
            <a:off x="787400" y="5640388"/>
            <a:ext cx="2852738" cy="4000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000"/>
              <a:t>noisy image </a:t>
            </a:r>
            <a:r>
              <a:rPr lang="en-US" altLang="en-US" sz="2000" b="1">
                <a:latin typeface="Times New Roman" panose="02020603050405020304" pitchFamily="18" charset="0"/>
              </a:rPr>
              <a:t>J</a:t>
            </a:r>
            <a:r>
              <a:rPr lang="en-US" altLang="en-US" sz="2000">
                <a:latin typeface="Times New Roman" panose="02020603050405020304" pitchFamily="18" charset="0"/>
              </a:rPr>
              <a:t> = </a:t>
            </a:r>
            <a:r>
              <a:rPr lang="en-US" altLang="en-US" sz="2000" b="1">
                <a:latin typeface="Times New Roman" panose="02020603050405020304" pitchFamily="18" charset="0"/>
              </a:rPr>
              <a:t>I</a:t>
            </a:r>
            <a:r>
              <a:rPr lang="en-US" altLang="en-US" sz="2000">
                <a:latin typeface="Times New Roman" panose="02020603050405020304" pitchFamily="18" charset="0"/>
              </a:rPr>
              <a:t>*</a:t>
            </a:r>
            <a:r>
              <a:rPr lang="en-US" altLang="en-US" sz="2000" b="1">
                <a:latin typeface="Times New Roman" panose="02020603050405020304" pitchFamily="18" charset="0"/>
              </a:rPr>
              <a:t>h</a:t>
            </a:r>
            <a:r>
              <a:rPr lang="en-US" altLang="en-US" sz="2000">
                <a:latin typeface="Times New Roman" panose="02020603050405020304" pitchFamily="18" charset="0"/>
              </a:rPr>
              <a:t> + </a:t>
            </a:r>
            <a:r>
              <a:rPr lang="en-US" altLang="en-US" sz="2000" b="1">
                <a:latin typeface="Times New Roman" panose="02020603050405020304" pitchFamily="18" charset="0"/>
              </a:rPr>
              <a:t>N</a:t>
            </a:r>
            <a:endParaRPr lang="en-US" altLang="en-US" sz="2000" b="1"/>
          </a:p>
        </p:txBody>
      </p:sp>
      <p:sp>
        <p:nvSpPr>
          <p:cNvPr id="2" name="Date Placeholder 1"/>
          <p:cNvSpPr>
            <a:spLocks noGrp="1"/>
          </p:cNvSpPr>
          <p:nvPr>
            <p:ph type="dt" sz="half" idx="2"/>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61</a:t>
            </a:fld>
            <a:endParaRPr 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7" name="Picture 7" descr="PSF_button_gblurred_s=2+noise_wiener_filtered"/>
          <p:cNvPicPr>
            <a:picLocks noChangeAspect="1" noChangeArrowheads="1"/>
          </p:cNvPicPr>
          <p:nvPr/>
        </p:nvPicPr>
        <p:blipFill>
          <a:blip r:embed="rId2"/>
          <a:srcRect/>
          <a:stretch>
            <a:fillRect/>
          </a:stretch>
        </p:blipFill>
        <p:spPr bwMode="auto">
          <a:xfrm>
            <a:off x="381000" y="1828800"/>
            <a:ext cx="3656013" cy="3656013"/>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8" name="Text Box 3"/>
          <p:cNvSpPr txBox="1">
            <a:spLocks noChangeArrowheads="1"/>
          </p:cNvSpPr>
          <p:nvPr/>
        </p:nvSpPr>
        <p:spPr bwMode="auto">
          <a:xfrm>
            <a:off x="917575" y="5638800"/>
            <a:ext cx="2582863"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000"/>
              <a:t>Wiener filtered image</a:t>
            </a:r>
          </a:p>
        </p:txBody>
      </p:sp>
      <p:pic>
        <p:nvPicPr>
          <p:cNvPr id="64519" name="Picture 4" descr="button"/>
          <p:cNvPicPr>
            <a:picLocks noChangeAspect="1" noChangeArrowheads="1"/>
          </p:cNvPicPr>
          <p:nvPr/>
        </p:nvPicPr>
        <p:blipFill>
          <a:blip r:embed="rId3"/>
          <a:srcRect/>
          <a:stretch>
            <a:fillRect/>
          </a:stretch>
        </p:blipFill>
        <p:spPr bwMode="auto">
          <a:xfrm>
            <a:off x="5106988" y="1828800"/>
            <a:ext cx="3656012" cy="3656013"/>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20" name="Rectangle 5"/>
          <p:cNvSpPr>
            <a:spLocks noGrp="1" noChangeArrowheads="1"/>
          </p:cNvSpPr>
          <p:nvPr>
            <p:ph type="title"/>
          </p:nvPr>
        </p:nvSpPr>
        <p:spPr>
          <a:xfrm>
            <a:off x="457200" y="990600"/>
            <a:ext cx="8153400" cy="519113"/>
          </a:xfrm>
          <a:noFill/>
        </p:spPr>
        <p:txBody>
          <a:bodyPr lIns="92075" tIns="46038" rIns="92075" bIns="46038">
            <a:spAutoFit/>
          </a:bodyPr>
          <a:lstStyle/>
          <a:p>
            <a:pPr algn="ctr"/>
            <a:r>
              <a:rPr lang="en-US" altLang="en-US" sz="2800" smtClean="0"/>
              <a:t>Image*PSF + Noise</a:t>
            </a:r>
          </a:p>
        </p:txBody>
      </p:sp>
      <p:sp>
        <p:nvSpPr>
          <p:cNvPr id="64521" name="Text Box 6"/>
          <p:cNvSpPr txBox="1">
            <a:spLocks noChangeArrowheads="1"/>
          </p:cNvSpPr>
          <p:nvPr/>
        </p:nvSpPr>
        <p:spPr bwMode="auto">
          <a:xfrm>
            <a:off x="6051550" y="5638800"/>
            <a:ext cx="1766888"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000"/>
              <a:t>original image</a:t>
            </a:r>
          </a:p>
        </p:txBody>
      </p:sp>
      <p:sp>
        <p:nvSpPr>
          <p:cNvPr id="2" name="Date Placeholder 1"/>
          <p:cNvSpPr>
            <a:spLocks noGrp="1"/>
          </p:cNvSpPr>
          <p:nvPr>
            <p:ph type="dt" sz="half" idx="2"/>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62</a:t>
            </a:fld>
            <a:endParaRPr 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41" name="Picture 6" descr="Da_Family"/>
          <p:cNvPicPr>
            <a:picLocks noChangeAspect="1" noChangeArrowheads="1"/>
          </p:cNvPicPr>
          <p:nvPr/>
        </p:nvPicPr>
        <p:blipFill>
          <a:blip r:embed="rId2">
            <a:lum bright="12000"/>
            <a:extLst>
              <a:ext uri="{28A0092B-C50C-407E-A947-70E740481C1C}">
                <a14:useLocalDpi xmlns:a14="http://schemas.microsoft.com/office/drawing/2010/main" val="0"/>
              </a:ext>
            </a:extLst>
          </a:blip>
          <a:srcRect/>
          <a:stretch>
            <a:fillRect/>
          </a:stretch>
        </p:blipFill>
        <p:spPr bwMode="auto">
          <a:xfrm>
            <a:off x="1651000" y="1828800"/>
            <a:ext cx="58404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2" name="Rectangle 2"/>
          <p:cNvSpPr>
            <a:spLocks noGrp="1" noChangeArrowheads="1"/>
          </p:cNvSpPr>
          <p:nvPr>
            <p:ph type="title"/>
          </p:nvPr>
        </p:nvSpPr>
        <p:spPr>
          <a:xfrm>
            <a:off x="685800" y="990600"/>
            <a:ext cx="7772400" cy="723900"/>
          </a:xfrm>
        </p:spPr>
        <p:txBody>
          <a:bodyPr/>
          <a:lstStyle/>
          <a:p>
            <a:pPr algn="ctr"/>
            <a:r>
              <a:rPr lang="en-US" altLang="en-US" smtClean="0"/>
              <a:t>LMS Image Restoration (Real Example)</a:t>
            </a:r>
          </a:p>
        </p:txBody>
      </p:sp>
      <p:sp>
        <p:nvSpPr>
          <p:cNvPr id="65543" name="Text Box 5"/>
          <p:cNvSpPr txBox="1">
            <a:spLocks noChangeArrowheads="1"/>
          </p:cNvSpPr>
          <p:nvPr/>
        </p:nvSpPr>
        <p:spPr bwMode="auto">
          <a:xfrm>
            <a:off x="6019800" y="4800600"/>
            <a:ext cx="2743200" cy="1314450"/>
          </a:xfrm>
          <a:prstGeom prst="rect">
            <a:avLst/>
          </a:prstGeom>
          <a:solidFill>
            <a:srgbClr val="FFFFCC"/>
          </a:solidFill>
          <a:ln>
            <a:noFill/>
          </a:ln>
          <a:effectLst>
            <a:outerShdw blurRad="38100" dist="63500" dir="13500000" algn="ctr" rotWithShape="0">
              <a:schemeClr val="tx2">
                <a:alpha val="50000"/>
              </a:schemeClr>
            </a:outerShdw>
          </a:effec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600">
                <a:latin typeface="Comic Sans MS" panose="030F0702030302020204" pitchFamily="66" charset="0"/>
              </a:rPr>
              <a:t>For this real example we need to estimate the image power spectrum, the pointspread function and the noise power spectrum.</a:t>
            </a:r>
          </a:p>
        </p:txBody>
      </p:sp>
      <p:sp>
        <p:nvSpPr>
          <p:cNvPr id="2" name="Date Placeholder 1"/>
          <p:cNvSpPr>
            <a:spLocks noGrp="1"/>
          </p:cNvSpPr>
          <p:nvPr>
            <p:ph type="dt" sz="half" idx="2"/>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63</a:t>
            </a:fld>
            <a:endParaRPr 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5" name="Picture 7" descr="DF_2"/>
          <p:cNvPicPr>
            <a:picLocks noChangeAspect="1" noChangeArrowheads="1"/>
          </p:cNvPicPr>
          <p:nvPr/>
        </p:nvPicPr>
        <p:blipFill>
          <a:blip r:embed="rId2">
            <a:lum bright="12000"/>
            <a:extLst>
              <a:ext uri="{28A0092B-C50C-407E-A947-70E740481C1C}">
                <a14:useLocalDpi xmlns:a14="http://schemas.microsoft.com/office/drawing/2010/main" val="0"/>
              </a:ext>
            </a:extLst>
          </a:blip>
          <a:srcRect/>
          <a:stretch>
            <a:fillRect/>
          </a:stretch>
        </p:blipFill>
        <p:spPr bwMode="auto">
          <a:xfrm>
            <a:off x="1651000" y="1828800"/>
            <a:ext cx="58404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6" name="Rectangle 2"/>
          <p:cNvSpPr>
            <a:spLocks noGrp="1" noChangeArrowheads="1"/>
          </p:cNvSpPr>
          <p:nvPr>
            <p:ph type="title"/>
          </p:nvPr>
        </p:nvSpPr>
        <p:spPr>
          <a:xfrm>
            <a:off x="685800" y="990600"/>
            <a:ext cx="7772400" cy="723900"/>
          </a:xfrm>
        </p:spPr>
        <p:txBody>
          <a:bodyPr/>
          <a:lstStyle/>
          <a:p>
            <a:pPr algn="ctr"/>
            <a:r>
              <a:rPr lang="en-US" altLang="en-US" smtClean="0"/>
              <a:t>LMS Image Restoration (Real Example)</a:t>
            </a:r>
          </a:p>
        </p:txBody>
      </p:sp>
      <p:sp>
        <p:nvSpPr>
          <p:cNvPr id="8" name="Text Box 4"/>
          <p:cNvSpPr txBox="1">
            <a:spLocks noChangeArrowheads="1"/>
          </p:cNvSpPr>
          <p:nvPr/>
        </p:nvSpPr>
        <p:spPr bwMode="auto">
          <a:xfrm>
            <a:off x="6172200" y="4924425"/>
            <a:ext cx="2590800" cy="1190625"/>
          </a:xfrm>
          <a:prstGeom prst="rect">
            <a:avLst/>
          </a:prstGeom>
          <a:solidFill>
            <a:srgbClr val="FFFFCC"/>
          </a:solidFill>
          <a:ln>
            <a:noFill/>
          </a:ln>
          <a:effectLst>
            <a:outerShdw blurRad="38100" dist="63500" dir="13500000" algn="ctr" rotWithShape="0">
              <a:schemeClr val="tx2">
                <a:alpha val="50000"/>
              </a:schemeClr>
            </a:outerShdw>
          </a:effec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800">
                <a:latin typeface="Comic Sans MS" panose="030F0702030302020204" pitchFamily="66" charset="0"/>
              </a:rPr>
              <a:t>To estimate the noise power spectrum, analyze a constant area from the image.</a:t>
            </a:r>
          </a:p>
        </p:txBody>
      </p:sp>
      <p:sp>
        <p:nvSpPr>
          <p:cNvPr id="2" name="Date Placeholder 1"/>
          <p:cNvSpPr>
            <a:spLocks noGrp="1"/>
          </p:cNvSpPr>
          <p:nvPr>
            <p:ph type="dt" sz="half" idx="2"/>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64</a:t>
            </a:fld>
            <a:endParaRPr 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9" name="Picture 26" descr="DF_noise-area_hpf"/>
          <p:cNvPicPr>
            <a:picLocks noChangeAspect="1" noChangeArrowheads="1"/>
          </p:cNvPicPr>
          <p:nvPr/>
        </p:nvPicPr>
        <p:blipFill>
          <a:blip r:embed="rId2"/>
          <a:srcRect/>
          <a:stretch>
            <a:fillRect/>
          </a:stretch>
        </p:blipFill>
        <p:spPr bwMode="auto">
          <a:xfrm>
            <a:off x="2497138" y="4572000"/>
            <a:ext cx="4149725" cy="1370013"/>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0" name="Rectangle 4"/>
          <p:cNvSpPr>
            <a:spLocks noGrp="1" noChangeArrowheads="1"/>
          </p:cNvSpPr>
          <p:nvPr>
            <p:ph type="title"/>
          </p:nvPr>
        </p:nvSpPr>
        <p:spPr>
          <a:xfrm>
            <a:off x="685800" y="990600"/>
            <a:ext cx="7772400" cy="723900"/>
          </a:xfrm>
          <a:noFill/>
        </p:spPr>
        <p:txBody>
          <a:bodyPr/>
          <a:lstStyle/>
          <a:p>
            <a:pPr algn="ctr"/>
            <a:r>
              <a:rPr lang="en-US" altLang="en-US" smtClean="0"/>
              <a:t>Noise Estimation</a:t>
            </a:r>
          </a:p>
        </p:txBody>
      </p:sp>
      <p:sp>
        <p:nvSpPr>
          <p:cNvPr id="67591" name="Oval 12"/>
          <p:cNvSpPr>
            <a:spLocks noChangeArrowheads="1"/>
          </p:cNvSpPr>
          <p:nvPr/>
        </p:nvSpPr>
        <p:spPr bwMode="auto">
          <a:xfrm>
            <a:off x="4343400" y="3657600"/>
            <a:ext cx="457200" cy="457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3600"/>
              <a:t>+</a:t>
            </a:r>
          </a:p>
        </p:txBody>
      </p:sp>
      <p:cxnSp>
        <p:nvCxnSpPr>
          <p:cNvPr id="67592" name="AutoShape 13"/>
          <p:cNvCxnSpPr>
            <a:cxnSpLocks noChangeShapeType="1"/>
            <a:endCxn id="67591" idx="6"/>
          </p:cNvCxnSpPr>
          <p:nvPr/>
        </p:nvCxnSpPr>
        <p:spPr bwMode="auto">
          <a:xfrm rot="5400000">
            <a:off x="5512594" y="2631281"/>
            <a:ext cx="542925" cy="1966913"/>
          </a:xfrm>
          <a:prstGeom prst="bentConnector2">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593" name="Text Box 14"/>
          <p:cNvSpPr txBox="1">
            <a:spLocks noChangeArrowheads="1"/>
          </p:cNvSpPr>
          <p:nvPr/>
        </p:nvSpPr>
        <p:spPr bwMode="auto">
          <a:xfrm>
            <a:off x="4768850" y="3328988"/>
            <a:ext cx="336550" cy="6413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3600"/>
              <a:t>-</a:t>
            </a:r>
          </a:p>
        </p:txBody>
      </p:sp>
      <p:sp>
        <p:nvSpPr>
          <p:cNvPr id="67594" name="Text Box 15"/>
          <p:cNvSpPr txBox="1">
            <a:spLocks noChangeArrowheads="1"/>
          </p:cNvSpPr>
          <p:nvPr/>
        </p:nvSpPr>
        <p:spPr bwMode="auto">
          <a:xfrm>
            <a:off x="4073525" y="3468688"/>
            <a:ext cx="36195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a:t>+</a:t>
            </a:r>
          </a:p>
        </p:txBody>
      </p:sp>
      <p:cxnSp>
        <p:nvCxnSpPr>
          <p:cNvPr id="67595" name="AutoShape 17"/>
          <p:cNvCxnSpPr>
            <a:cxnSpLocks noChangeShapeType="1"/>
            <a:endCxn id="67591" idx="2"/>
          </p:cNvCxnSpPr>
          <p:nvPr/>
        </p:nvCxnSpPr>
        <p:spPr bwMode="auto">
          <a:xfrm rot="16200000" flipH="1">
            <a:off x="3078957" y="2621756"/>
            <a:ext cx="533400" cy="1995487"/>
          </a:xfrm>
          <a:prstGeom prst="bentConnector2">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596" name="AutoShape 18"/>
          <p:cNvCxnSpPr>
            <a:cxnSpLocks noChangeShapeType="1"/>
            <a:stCxn id="67591" idx="4"/>
          </p:cNvCxnSpPr>
          <p:nvPr/>
        </p:nvCxnSpPr>
        <p:spPr bwMode="auto">
          <a:xfrm>
            <a:off x="4572000" y="4114800"/>
            <a:ext cx="1588" cy="466725"/>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7597" name="Group 29"/>
          <p:cNvGrpSpPr>
            <a:grpSpLocks/>
          </p:cNvGrpSpPr>
          <p:nvPr/>
        </p:nvGrpSpPr>
        <p:grpSpPr bwMode="auto">
          <a:xfrm>
            <a:off x="287338" y="1981200"/>
            <a:ext cx="8569325" cy="1370013"/>
            <a:chOff x="240" y="1248"/>
            <a:chExt cx="5398" cy="863"/>
          </a:xfrm>
        </p:grpSpPr>
        <p:grpSp>
          <p:nvGrpSpPr>
            <p:cNvPr id="67601" name="Group 27"/>
            <p:cNvGrpSpPr>
              <a:grpSpLocks/>
            </p:cNvGrpSpPr>
            <p:nvPr/>
          </p:nvGrpSpPr>
          <p:grpSpPr bwMode="auto">
            <a:xfrm>
              <a:off x="240" y="1248"/>
              <a:ext cx="2614" cy="863"/>
              <a:chOff x="240" y="1248"/>
              <a:chExt cx="2614" cy="863"/>
            </a:xfrm>
          </p:grpSpPr>
          <p:pic>
            <p:nvPicPr>
              <p:cNvPr id="67605" name="Picture 24" descr="DF_noise-area"/>
              <p:cNvPicPr>
                <a:picLocks noChangeAspect="1" noChangeArrowheads="1"/>
              </p:cNvPicPr>
              <p:nvPr/>
            </p:nvPicPr>
            <p:blipFill>
              <a:blip r:embed="rId3"/>
              <a:srcRect/>
              <a:stretch>
                <a:fillRect/>
              </a:stretch>
            </p:blipFill>
            <p:spPr bwMode="auto">
              <a:xfrm>
                <a:off x="240" y="1248"/>
                <a:ext cx="2614" cy="863"/>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6" name="Text Box 19"/>
              <p:cNvSpPr txBox="1">
                <a:spLocks noChangeArrowheads="1"/>
              </p:cNvSpPr>
              <p:nvPr/>
            </p:nvSpPr>
            <p:spPr bwMode="auto">
              <a:xfrm>
                <a:off x="240" y="1248"/>
                <a:ext cx="580"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800"/>
                  <a:t>original</a:t>
                </a:r>
              </a:p>
            </p:txBody>
          </p:sp>
        </p:grpSp>
        <p:grpSp>
          <p:nvGrpSpPr>
            <p:cNvPr id="67602" name="Group 28"/>
            <p:cNvGrpSpPr>
              <a:grpSpLocks/>
            </p:cNvGrpSpPr>
            <p:nvPr/>
          </p:nvGrpSpPr>
          <p:grpSpPr bwMode="auto">
            <a:xfrm>
              <a:off x="3024" y="1248"/>
              <a:ext cx="2614" cy="863"/>
              <a:chOff x="3024" y="1248"/>
              <a:chExt cx="2614" cy="863"/>
            </a:xfrm>
          </p:grpSpPr>
          <p:pic>
            <p:nvPicPr>
              <p:cNvPr id="67603" name="Picture 25" descr="DF_noise-area_GBlur_s5"/>
              <p:cNvPicPr>
                <a:picLocks noChangeAspect="1" noChangeArrowheads="1"/>
              </p:cNvPicPr>
              <p:nvPr/>
            </p:nvPicPr>
            <p:blipFill>
              <a:blip r:embed="rId4"/>
              <a:srcRect/>
              <a:stretch>
                <a:fillRect/>
              </a:stretch>
            </p:blipFill>
            <p:spPr bwMode="auto">
              <a:xfrm>
                <a:off x="3024" y="1248"/>
                <a:ext cx="2614" cy="863"/>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4" name="Text Box 20"/>
              <p:cNvSpPr txBox="1">
                <a:spLocks noChangeArrowheads="1"/>
              </p:cNvSpPr>
              <p:nvPr/>
            </p:nvSpPr>
            <p:spPr bwMode="auto">
              <a:xfrm>
                <a:off x="3024" y="1248"/>
                <a:ext cx="2304"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800"/>
                  <a:t>blurred w/ Gaussian </a:t>
                </a:r>
                <a:r>
                  <a:rPr lang="el-GR" altLang="en-US" sz="1800">
                    <a:cs typeface="Arial" panose="020B0604020202020204" pitchFamily="34" charset="0"/>
                  </a:rPr>
                  <a:t>σ</a:t>
                </a:r>
                <a:r>
                  <a:rPr lang="en-US" altLang="en-US" sz="1800">
                    <a:cs typeface="Arial" panose="020B0604020202020204" pitchFamily="34" charset="0"/>
                  </a:rPr>
                  <a:t>=5</a:t>
                </a:r>
                <a:endParaRPr lang="el-GR" altLang="en-US" sz="1800">
                  <a:cs typeface="Arial" panose="020B0604020202020204" pitchFamily="34" charset="0"/>
                </a:endParaRPr>
              </a:p>
            </p:txBody>
          </p:sp>
        </p:grpSp>
      </p:grpSp>
      <p:sp>
        <p:nvSpPr>
          <p:cNvPr id="67598" name="Text Box 21"/>
          <p:cNvSpPr txBox="1">
            <a:spLocks noChangeArrowheads="1"/>
          </p:cNvSpPr>
          <p:nvPr/>
        </p:nvSpPr>
        <p:spPr bwMode="auto">
          <a:xfrm>
            <a:off x="2590800" y="4572000"/>
            <a:ext cx="129540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800"/>
              <a:t>difference</a:t>
            </a:r>
          </a:p>
        </p:txBody>
      </p:sp>
      <p:sp>
        <p:nvSpPr>
          <p:cNvPr id="67599" name="Text Box 22"/>
          <p:cNvSpPr txBox="1">
            <a:spLocks noChangeArrowheads="1"/>
          </p:cNvSpPr>
          <p:nvPr/>
        </p:nvSpPr>
        <p:spPr bwMode="auto">
          <a:xfrm>
            <a:off x="6994525" y="4875213"/>
            <a:ext cx="1387475" cy="9159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l-GR" altLang="en-US" sz="1800">
                <a:latin typeface="Times New Roman" panose="02020603050405020304" pitchFamily="18" charset="0"/>
                <a:cs typeface="Times New Roman" panose="02020603050405020304" pitchFamily="18" charset="0"/>
              </a:rPr>
              <a:t>σ</a:t>
            </a:r>
            <a:r>
              <a:rPr lang="en-US" altLang="en-US" sz="1800" baseline="-25000">
                <a:latin typeface="Times New Roman" panose="02020603050405020304" pitchFamily="18" charset="0"/>
                <a:cs typeface="Times New Roman" panose="02020603050405020304" pitchFamily="18" charset="0"/>
              </a:rPr>
              <a:t>R</a:t>
            </a:r>
            <a:r>
              <a:rPr lang="en-US" altLang="en-US" sz="1800">
                <a:latin typeface="Times New Roman" panose="02020603050405020304" pitchFamily="18" charset="0"/>
                <a:cs typeface="Times New Roman" panose="02020603050405020304" pitchFamily="18" charset="0"/>
              </a:rPr>
              <a:t> = </a:t>
            </a:r>
            <a:r>
              <a:rPr lang="en-US" altLang="en-US" sz="1800">
                <a:latin typeface="Times New Roman" panose="02020603050405020304" pitchFamily="18" charset="0"/>
              </a:rPr>
              <a:t>5.0981   </a:t>
            </a:r>
            <a:r>
              <a:rPr lang="en-US" altLang="en-US" sz="1800"/>
              <a:t> </a:t>
            </a:r>
            <a:r>
              <a:rPr lang="en-US" altLang="en-US" sz="1800">
                <a:latin typeface="Times New Roman" panose="02020603050405020304" pitchFamily="18" charset="0"/>
              </a:rPr>
              <a:t>    </a:t>
            </a:r>
            <a:r>
              <a:rPr lang="el-GR" altLang="en-US" sz="1800">
                <a:latin typeface="Times New Roman" panose="02020603050405020304" pitchFamily="18" charset="0"/>
                <a:cs typeface="Times New Roman" panose="02020603050405020304" pitchFamily="18" charset="0"/>
              </a:rPr>
              <a:t>σ</a:t>
            </a:r>
            <a:r>
              <a:rPr lang="en-US" altLang="en-US" sz="1800" baseline="-25000">
                <a:latin typeface="Times New Roman" panose="02020603050405020304" pitchFamily="18" charset="0"/>
                <a:cs typeface="Times New Roman" panose="02020603050405020304" pitchFamily="18" charset="0"/>
              </a:rPr>
              <a:t>G</a:t>
            </a:r>
            <a:r>
              <a:rPr lang="en-US" altLang="en-US" sz="1800">
                <a:latin typeface="Times New Roman" panose="02020603050405020304" pitchFamily="18" charset="0"/>
                <a:cs typeface="Times New Roman" panose="02020603050405020304" pitchFamily="18" charset="0"/>
              </a:rPr>
              <a:t> = </a:t>
            </a:r>
            <a:r>
              <a:rPr lang="en-US" altLang="en-US" sz="1800">
                <a:latin typeface="Times New Roman" panose="02020603050405020304" pitchFamily="18" charset="0"/>
              </a:rPr>
              <a:t>4.0672</a:t>
            </a:r>
            <a:endParaRPr lang="en-US" altLang="en-US" sz="1800">
              <a:latin typeface="Times New Roman" panose="02020603050405020304" pitchFamily="18" charset="0"/>
              <a:cs typeface="Times New Roman" panose="02020603050405020304" pitchFamily="18" charset="0"/>
            </a:endParaRPr>
          </a:p>
          <a:p>
            <a:r>
              <a:rPr lang="el-GR" altLang="en-US" sz="1800">
                <a:latin typeface="Times New Roman" panose="02020603050405020304" pitchFamily="18" charset="0"/>
                <a:cs typeface="Times New Roman" panose="02020603050405020304" pitchFamily="18" charset="0"/>
              </a:rPr>
              <a:t>σ</a:t>
            </a:r>
            <a:r>
              <a:rPr lang="en-US" altLang="en-US" sz="1800" baseline="-25000">
                <a:latin typeface="Times New Roman" panose="02020603050405020304" pitchFamily="18" charset="0"/>
                <a:cs typeface="Times New Roman" panose="02020603050405020304" pitchFamily="18" charset="0"/>
              </a:rPr>
              <a:t>B</a:t>
            </a:r>
            <a:r>
              <a:rPr lang="en-US" altLang="en-US" sz="1800">
                <a:latin typeface="Times New Roman" panose="02020603050405020304" pitchFamily="18" charset="0"/>
                <a:cs typeface="Times New Roman" panose="02020603050405020304" pitchFamily="18" charset="0"/>
              </a:rPr>
              <a:t> = </a:t>
            </a:r>
            <a:r>
              <a:rPr lang="en-US" altLang="en-US" sz="1800">
                <a:latin typeface="Times New Roman" panose="02020603050405020304" pitchFamily="18" charset="0"/>
              </a:rPr>
              <a:t>6.9212</a:t>
            </a:r>
            <a:endParaRPr lang="el-GR" altLang="en-US" sz="1800">
              <a:latin typeface="Times New Roman" panose="02020603050405020304" pitchFamily="18" charset="0"/>
              <a:cs typeface="Times New Roman" panose="02020603050405020304" pitchFamily="18" charset="0"/>
            </a:endParaRPr>
          </a:p>
        </p:txBody>
      </p:sp>
      <p:sp>
        <p:nvSpPr>
          <p:cNvPr id="67600" name="Text Box 23"/>
          <p:cNvSpPr txBox="1">
            <a:spLocks noChangeArrowheads="1"/>
          </p:cNvSpPr>
          <p:nvPr/>
        </p:nvSpPr>
        <p:spPr bwMode="auto">
          <a:xfrm>
            <a:off x="822325" y="4875213"/>
            <a:ext cx="1387475" cy="9159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800">
                <a:latin typeface="Times New Roman" panose="02020603050405020304" pitchFamily="18" charset="0"/>
                <a:cs typeface="Times New Roman" panose="02020603050405020304" pitchFamily="18" charset="0"/>
              </a:rPr>
              <a:t>Find the std. deviations of each band:</a:t>
            </a:r>
            <a:endParaRPr lang="el-GR" altLang="en-US" sz="180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2"/>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65</a:t>
            </a:fld>
            <a:endParaRPr 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3" name="Rectangle 2"/>
          <p:cNvSpPr>
            <a:spLocks noGrp="1" noChangeArrowheads="1"/>
          </p:cNvSpPr>
          <p:nvPr>
            <p:ph type="title"/>
          </p:nvPr>
        </p:nvSpPr>
        <p:spPr>
          <a:xfrm>
            <a:off x="685800" y="990600"/>
            <a:ext cx="7772400" cy="723900"/>
          </a:xfrm>
        </p:spPr>
        <p:txBody>
          <a:bodyPr/>
          <a:lstStyle/>
          <a:p>
            <a:pPr algn="ctr"/>
            <a:r>
              <a:rPr lang="en-US" altLang="en-US" smtClean="0"/>
              <a:t>Pointspread Function Estimation</a:t>
            </a:r>
          </a:p>
        </p:txBody>
      </p:sp>
      <p:pic>
        <p:nvPicPr>
          <p:cNvPr id="68614" name="Picture 4" descr="DF_4"/>
          <p:cNvPicPr>
            <a:picLocks noChangeAspect="1" noChangeArrowheads="1"/>
          </p:cNvPicPr>
          <p:nvPr/>
        </p:nvPicPr>
        <p:blipFill>
          <a:blip r:embed="rId3">
            <a:lum bright="12000"/>
            <a:extLst>
              <a:ext uri="{28A0092B-C50C-407E-A947-70E740481C1C}">
                <a14:useLocalDpi xmlns:a14="http://schemas.microsoft.com/office/drawing/2010/main" val="0"/>
              </a:ext>
            </a:extLst>
          </a:blip>
          <a:srcRect/>
          <a:stretch>
            <a:fillRect/>
          </a:stretch>
        </p:blipFill>
        <p:spPr bwMode="auto">
          <a:xfrm>
            <a:off x="1651000" y="1828800"/>
            <a:ext cx="58404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5" name="Text Box 5"/>
          <p:cNvSpPr txBox="1">
            <a:spLocks noChangeArrowheads="1"/>
          </p:cNvSpPr>
          <p:nvPr/>
        </p:nvSpPr>
        <p:spPr bwMode="auto">
          <a:xfrm>
            <a:off x="5943600" y="4953000"/>
            <a:ext cx="2819400" cy="1190625"/>
          </a:xfrm>
          <a:prstGeom prst="rect">
            <a:avLst/>
          </a:prstGeom>
          <a:solidFill>
            <a:srgbClr val="FFFFCC"/>
          </a:solidFill>
          <a:ln>
            <a:noFill/>
          </a:ln>
          <a:effectLst>
            <a:outerShdw blurRad="38100" dist="63500" dir="8100000" algn="ctr" rotWithShape="0">
              <a:schemeClr val="tx2">
                <a:alpha val="50000"/>
              </a:schemeClr>
            </a:outerShdw>
          </a:effec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800">
                <a:latin typeface="Comic Sans MS" panose="030F0702030302020204" pitchFamily="66" charset="0"/>
              </a:rPr>
              <a:t>To estimate the PSF, find the image of a point and construct a convo-lution mask from it. </a:t>
            </a:r>
          </a:p>
        </p:txBody>
      </p:sp>
      <p:graphicFrame>
        <p:nvGraphicFramePr>
          <p:cNvPr id="68616" name="Object 7"/>
          <p:cNvGraphicFramePr>
            <a:graphicFrameLocks noChangeAspect="1"/>
          </p:cNvGraphicFramePr>
          <p:nvPr>
            <p:extLst>
              <p:ext uri="{D42A27DB-BD31-4B8C-83A1-F6EECF244321}">
                <p14:modId xmlns:p14="http://schemas.microsoft.com/office/powerpoint/2010/main" val="1718654471"/>
              </p:ext>
            </p:extLst>
          </p:nvPr>
        </p:nvGraphicFramePr>
        <p:xfrm>
          <a:off x="4941888" y="1624013"/>
          <a:ext cx="3211512" cy="1330325"/>
        </p:xfrm>
        <a:graphic>
          <a:graphicData uri="http://schemas.openxmlformats.org/presentationml/2006/ole">
            <mc:AlternateContent xmlns:mc="http://schemas.openxmlformats.org/markup-compatibility/2006">
              <mc:Choice xmlns:v="urn:schemas-microsoft-com:vml" Requires="v">
                <p:oleObj spid="_x0000_s68639" name="Equation" r:id="rId4" imgW="1955520" imgH="711000" progId="Equation.DSMT4">
                  <p:embed/>
                </p:oleObj>
              </mc:Choice>
              <mc:Fallback>
                <p:oleObj name="Equation" r:id="rId4" imgW="1955520" imgH="711000" progId="Equation.DSMT4">
                  <p:embed/>
                  <p:pic>
                    <p:nvPicPr>
                      <p:cNvPr id="0" name="Object 7"/>
                      <p:cNvPicPr>
                        <a:picLocks noChangeAspect="1" noChangeArrowheads="1"/>
                      </p:cNvPicPr>
                      <p:nvPr/>
                    </p:nvPicPr>
                    <p:blipFill>
                      <a:blip r:embed="rId5"/>
                      <a:srcRect l="-4706" t="-12415" r="-4706" b="-12415"/>
                      <a:stretch>
                        <a:fillRect/>
                      </a:stretch>
                    </p:blipFill>
                    <p:spPr bwMode="auto">
                      <a:xfrm>
                        <a:off x="4941888" y="1624013"/>
                        <a:ext cx="3211512" cy="1330325"/>
                      </a:xfrm>
                      <a:prstGeom prst="rect">
                        <a:avLst/>
                      </a:prstGeom>
                      <a:solidFill>
                        <a:schemeClr val="bg1"/>
                      </a:solidFill>
                      <a:ln w="9525">
                        <a:solidFill>
                          <a:schemeClr val="tx1"/>
                        </a:solidFill>
                        <a:miter lim="800000"/>
                        <a:headEnd/>
                        <a:tailEnd/>
                      </a:ln>
                      <a:effectLst>
                        <a:outerShdw dist="107763" dir="8100000" algn="ctr" rotWithShape="0">
                          <a:schemeClr val="tx2">
                            <a:alpha val="50000"/>
                          </a:schemeClr>
                        </a:outerShdw>
                      </a:effectLst>
                    </p:spPr>
                  </p:pic>
                </p:oleObj>
              </mc:Fallback>
            </mc:AlternateContent>
          </a:graphicData>
        </a:graphic>
      </p:graphicFrame>
      <p:sp>
        <p:nvSpPr>
          <p:cNvPr id="68617" name="Rectangle 8"/>
          <p:cNvSpPr>
            <a:spLocks noChangeArrowheads="1"/>
          </p:cNvSpPr>
          <p:nvPr/>
        </p:nvSpPr>
        <p:spPr bwMode="auto">
          <a:xfrm>
            <a:off x="3381375" y="2293938"/>
            <a:ext cx="327025" cy="33496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a:p>
        </p:txBody>
      </p:sp>
      <p:cxnSp>
        <p:nvCxnSpPr>
          <p:cNvPr id="68618" name="AutoShape 9"/>
          <p:cNvCxnSpPr>
            <a:cxnSpLocks noChangeShapeType="1"/>
            <a:stCxn id="68617" idx="3"/>
          </p:cNvCxnSpPr>
          <p:nvPr/>
        </p:nvCxnSpPr>
        <p:spPr bwMode="auto">
          <a:xfrm flipV="1">
            <a:off x="3708400" y="2289175"/>
            <a:ext cx="1244600" cy="173038"/>
          </a:xfrm>
          <a:prstGeom prst="straightConnector1">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Date Placeholder 1"/>
          <p:cNvSpPr>
            <a:spLocks noGrp="1"/>
          </p:cNvSpPr>
          <p:nvPr>
            <p:ph type="dt" sz="half" idx="2"/>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66</a:t>
            </a:fld>
            <a:endParaRPr 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7" name="Picture 17" descr="DF_PS"/>
          <p:cNvPicPr>
            <a:picLocks noChangeAspect="1" noChangeArrowheads="1"/>
          </p:cNvPicPr>
          <p:nvPr/>
        </p:nvPicPr>
        <p:blipFill>
          <a:blip r:embed="rId3"/>
          <a:srcRect/>
          <a:stretch>
            <a:fillRect/>
          </a:stretch>
        </p:blipFill>
        <p:spPr bwMode="auto">
          <a:xfrm>
            <a:off x="1143000" y="3657600"/>
            <a:ext cx="3244850" cy="2286000"/>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8" name="Picture 16" descr="DF_synth_noise"/>
          <p:cNvPicPr>
            <a:picLocks noChangeAspect="1" noChangeArrowheads="1"/>
          </p:cNvPicPr>
          <p:nvPr/>
        </p:nvPicPr>
        <p:blipFill>
          <a:blip r:embed="rId4"/>
          <a:srcRect/>
          <a:stretch>
            <a:fillRect/>
          </a:stretch>
        </p:blipFill>
        <p:spPr bwMode="auto">
          <a:xfrm>
            <a:off x="1143000" y="1143000"/>
            <a:ext cx="3244850" cy="2286000"/>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9" name="Rectangle 4"/>
          <p:cNvSpPr>
            <a:spLocks noGrp="1" noChangeArrowheads="1"/>
          </p:cNvSpPr>
          <p:nvPr>
            <p:ph type="title"/>
          </p:nvPr>
        </p:nvSpPr>
        <p:spPr>
          <a:xfrm>
            <a:off x="1295400" y="228600"/>
            <a:ext cx="3505200" cy="466725"/>
          </a:xfrm>
          <a:noFill/>
          <a:ln>
            <a:solidFill>
              <a:schemeClr val="tx1"/>
            </a:solidFill>
            <a:miter lim="800000"/>
            <a:headEnd/>
            <a:tailEnd/>
          </a:ln>
        </p:spPr>
        <p:txBody>
          <a:bodyPr>
            <a:spAutoFit/>
          </a:bodyPr>
          <a:lstStyle/>
          <a:p>
            <a:pPr algn="ctr"/>
            <a:r>
              <a:rPr lang="en-US" altLang="en-US" sz="2400" smtClean="0"/>
              <a:t>Wiener Filter Estimation</a:t>
            </a:r>
          </a:p>
        </p:txBody>
      </p:sp>
      <p:graphicFrame>
        <p:nvGraphicFramePr>
          <p:cNvPr id="69640" name="Object 9"/>
          <p:cNvGraphicFramePr>
            <a:graphicFrameLocks noChangeAspect="1"/>
          </p:cNvGraphicFramePr>
          <p:nvPr>
            <p:extLst>
              <p:ext uri="{D42A27DB-BD31-4B8C-83A1-F6EECF244321}">
                <p14:modId xmlns:p14="http://schemas.microsoft.com/office/powerpoint/2010/main" val="4221690464"/>
              </p:ext>
            </p:extLst>
          </p:nvPr>
        </p:nvGraphicFramePr>
        <p:xfrm>
          <a:off x="8229600" y="4681538"/>
          <a:ext cx="339725" cy="238125"/>
        </p:xfrm>
        <a:graphic>
          <a:graphicData uri="http://schemas.openxmlformats.org/presentationml/2006/ole">
            <mc:AlternateContent xmlns:mc="http://schemas.openxmlformats.org/markup-compatibility/2006">
              <mc:Choice xmlns:v="urn:schemas-microsoft-com:vml" Requires="v">
                <p:oleObj spid="_x0000_s69747" name="Equation" r:id="rId5" imgW="253800" imgH="177480" progId="Equation.DSMT4">
                  <p:embed/>
                </p:oleObj>
              </mc:Choice>
              <mc:Fallback>
                <p:oleObj name="Equation" r:id="rId5" imgW="253800" imgH="177480" progId="Equation.DSMT4">
                  <p:embed/>
                  <p:pic>
                    <p:nvPicPr>
                      <p:cNvPr id="0" name="Object 9"/>
                      <p:cNvPicPr>
                        <a:picLocks noChangeAspect="1" noChangeArrowheads="1"/>
                      </p:cNvPicPr>
                      <p:nvPr/>
                    </p:nvPicPr>
                    <p:blipFill>
                      <a:blip r:embed="rId6"/>
                      <a:srcRect/>
                      <a:stretch>
                        <a:fillRect/>
                      </a:stretch>
                    </p:blipFill>
                    <p:spPr bwMode="auto">
                      <a:xfrm>
                        <a:off x="8229600" y="4681538"/>
                        <a:ext cx="339725" cy="238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9641" name="Object 11"/>
          <p:cNvGraphicFramePr>
            <a:graphicFrameLocks noChangeAspect="1"/>
          </p:cNvGraphicFramePr>
          <p:nvPr>
            <p:extLst>
              <p:ext uri="{D42A27DB-BD31-4B8C-83A1-F6EECF244321}">
                <p14:modId xmlns:p14="http://schemas.microsoft.com/office/powerpoint/2010/main" val="3445996691"/>
              </p:ext>
            </p:extLst>
          </p:nvPr>
        </p:nvGraphicFramePr>
        <p:xfrm>
          <a:off x="517525" y="2106613"/>
          <a:ext cx="508000" cy="357187"/>
        </p:xfrm>
        <a:graphic>
          <a:graphicData uri="http://schemas.openxmlformats.org/presentationml/2006/ole">
            <mc:AlternateContent xmlns:mc="http://schemas.openxmlformats.org/markup-compatibility/2006">
              <mc:Choice xmlns:v="urn:schemas-microsoft-com:vml" Requires="v">
                <p:oleObj spid="_x0000_s69748" name="Equation" r:id="rId7" imgW="380880" imgH="266400" progId="Equation.DSMT4">
                  <p:embed/>
                </p:oleObj>
              </mc:Choice>
              <mc:Fallback>
                <p:oleObj name="Equation" r:id="rId7" imgW="380880" imgH="266400" progId="Equation.DSMT4">
                  <p:embed/>
                  <p:pic>
                    <p:nvPicPr>
                      <p:cNvPr id="0" name="Object 11"/>
                      <p:cNvPicPr>
                        <a:picLocks noChangeAspect="1" noChangeArrowheads="1"/>
                      </p:cNvPicPr>
                      <p:nvPr/>
                    </p:nvPicPr>
                    <p:blipFill>
                      <a:blip r:embed="rId8"/>
                      <a:srcRect/>
                      <a:stretch>
                        <a:fillRect/>
                      </a:stretch>
                    </p:blipFill>
                    <p:spPr bwMode="auto">
                      <a:xfrm>
                        <a:off x="517525" y="2106613"/>
                        <a:ext cx="508000" cy="357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9642" name="Object 12"/>
          <p:cNvGraphicFramePr>
            <a:graphicFrameLocks noChangeAspect="1"/>
          </p:cNvGraphicFramePr>
          <p:nvPr>
            <p:extLst>
              <p:ext uri="{D42A27DB-BD31-4B8C-83A1-F6EECF244321}">
                <p14:modId xmlns:p14="http://schemas.microsoft.com/office/powerpoint/2010/main" val="3999240439"/>
              </p:ext>
            </p:extLst>
          </p:nvPr>
        </p:nvGraphicFramePr>
        <p:xfrm>
          <a:off x="552450" y="4624388"/>
          <a:ext cx="441325" cy="354012"/>
        </p:xfrm>
        <a:graphic>
          <a:graphicData uri="http://schemas.openxmlformats.org/presentationml/2006/ole">
            <mc:AlternateContent xmlns:mc="http://schemas.openxmlformats.org/markup-compatibility/2006">
              <mc:Choice xmlns:v="urn:schemas-microsoft-com:vml" Requires="v">
                <p:oleObj spid="_x0000_s69749" name="Equation" r:id="rId9" imgW="330120" imgH="266400" progId="Equation.DSMT4">
                  <p:embed/>
                </p:oleObj>
              </mc:Choice>
              <mc:Fallback>
                <p:oleObj name="Equation" r:id="rId9" imgW="330120" imgH="266400" progId="Equation.DSMT4">
                  <p:embed/>
                  <p:pic>
                    <p:nvPicPr>
                      <p:cNvPr id="0" name="Object 12"/>
                      <p:cNvPicPr>
                        <a:picLocks noChangeAspect="1" noChangeArrowheads="1"/>
                      </p:cNvPicPr>
                      <p:nvPr/>
                    </p:nvPicPr>
                    <p:blipFill>
                      <a:blip r:embed="rId10"/>
                      <a:srcRect/>
                      <a:stretch>
                        <a:fillRect/>
                      </a:stretch>
                    </p:blipFill>
                    <p:spPr bwMode="auto">
                      <a:xfrm>
                        <a:off x="552450" y="4624388"/>
                        <a:ext cx="441325" cy="354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69643" name="Picture 18" descr="DF_PSF"/>
          <p:cNvPicPr>
            <a:picLocks noChangeAspect="1" noChangeArrowheads="1"/>
          </p:cNvPicPr>
          <p:nvPr/>
        </p:nvPicPr>
        <p:blipFill>
          <a:blip r:embed="rId11"/>
          <a:srcRect/>
          <a:stretch>
            <a:fillRect/>
          </a:stretch>
        </p:blipFill>
        <p:spPr bwMode="auto">
          <a:xfrm>
            <a:off x="4648200" y="1143000"/>
            <a:ext cx="3244850" cy="2286000"/>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4" name="Picture 19" descr="DF_WF"/>
          <p:cNvPicPr>
            <a:picLocks noChangeAspect="1" noChangeArrowheads="1"/>
          </p:cNvPicPr>
          <p:nvPr/>
        </p:nvPicPr>
        <p:blipFill>
          <a:blip r:embed="rId12"/>
          <a:srcRect/>
          <a:stretch>
            <a:fillRect/>
          </a:stretch>
        </p:blipFill>
        <p:spPr bwMode="auto">
          <a:xfrm>
            <a:off x="4648200" y="3657600"/>
            <a:ext cx="3244850" cy="2286000"/>
          </a:xfrm>
          <a:prstGeom prst="rect">
            <a:avLst/>
          </a:prstGeom>
          <a:noFill/>
          <a:ln>
            <a:noFill/>
          </a:ln>
          <a:effectLst>
            <a:outerShdw blurRad="38100" dist="762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9645" name="Object 20"/>
          <p:cNvGraphicFramePr>
            <a:graphicFrameLocks noChangeAspect="1"/>
          </p:cNvGraphicFramePr>
          <p:nvPr>
            <p:extLst>
              <p:ext uri="{D42A27DB-BD31-4B8C-83A1-F6EECF244321}">
                <p14:modId xmlns:p14="http://schemas.microsoft.com/office/powerpoint/2010/main" val="3821805748"/>
              </p:ext>
            </p:extLst>
          </p:nvPr>
        </p:nvGraphicFramePr>
        <p:xfrm>
          <a:off x="8145463" y="2108200"/>
          <a:ext cx="508000" cy="355600"/>
        </p:xfrm>
        <a:graphic>
          <a:graphicData uri="http://schemas.openxmlformats.org/presentationml/2006/ole">
            <mc:AlternateContent xmlns:mc="http://schemas.openxmlformats.org/markup-compatibility/2006">
              <mc:Choice xmlns:v="urn:schemas-microsoft-com:vml" Requires="v">
                <p:oleObj spid="_x0000_s69750" name="Equation" r:id="rId13" imgW="380880" imgH="266400" progId="Equation.DSMT4">
                  <p:embed/>
                </p:oleObj>
              </mc:Choice>
              <mc:Fallback>
                <p:oleObj name="Equation" r:id="rId13" imgW="380880" imgH="266400" progId="Equation.DSMT4">
                  <p:embed/>
                  <p:pic>
                    <p:nvPicPr>
                      <p:cNvPr id="0" name="Object 20"/>
                      <p:cNvPicPr>
                        <a:picLocks noChangeAspect="1" noChangeArrowheads="1"/>
                      </p:cNvPicPr>
                      <p:nvPr/>
                    </p:nvPicPr>
                    <p:blipFill>
                      <a:blip r:embed="rId14"/>
                      <a:srcRect/>
                      <a:stretch>
                        <a:fillRect/>
                      </a:stretch>
                    </p:blipFill>
                    <p:spPr bwMode="auto">
                      <a:xfrm>
                        <a:off x="8145463" y="2108200"/>
                        <a:ext cx="50800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9646" name="Object 21"/>
          <p:cNvGraphicFramePr>
            <a:graphicFrameLocks noChangeAspect="1"/>
          </p:cNvGraphicFramePr>
          <p:nvPr>
            <p:extLst>
              <p:ext uri="{D42A27DB-BD31-4B8C-83A1-F6EECF244321}">
                <p14:modId xmlns:p14="http://schemas.microsoft.com/office/powerpoint/2010/main" val="758243737"/>
              </p:ext>
            </p:extLst>
          </p:nvPr>
        </p:nvGraphicFramePr>
        <p:xfrm>
          <a:off x="3397250" y="3155950"/>
          <a:ext cx="2282825" cy="796925"/>
        </p:xfrm>
        <a:graphic>
          <a:graphicData uri="http://schemas.openxmlformats.org/presentationml/2006/ole">
            <mc:AlternateContent xmlns:mc="http://schemas.openxmlformats.org/markup-compatibility/2006">
              <mc:Choice xmlns:v="urn:schemas-microsoft-com:vml" Requires="v">
                <p:oleObj spid="_x0000_s69751" name="Equation" r:id="rId15" imgW="1612800" imgH="507960" progId="Equation.DSMT4">
                  <p:embed/>
                </p:oleObj>
              </mc:Choice>
              <mc:Fallback>
                <p:oleObj name="Equation" r:id="rId15" imgW="1612800" imgH="507960" progId="Equation.DSMT4">
                  <p:embed/>
                  <p:pic>
                    <p:nvPicPr>
                      <p:cNvPr id="0" name="Object 21"/>
                      <p:cNvPicPr>
                        <a:picLocks noChangeAspect="1" noChangeArrowheads="1"/>
                      </p:cNvPicPr>
                      <p:nvPr/>
                    </p:nvPicPr>
                    <p:blipFill>
                      <a:blip r:embed="rId16"/>
                      <a:srcRect l="-2975" t="-9001" r="-2975" b="-9001"/>
                      <a:stretch>
                        <a:fillRect/>
                      </a:stretch>
                    </p:blipFill>
                    <p:spPr bwMode="auto">
                      <a:xfrm>
                        <a:off x="3397250" y="3155950"/>
                        <a:ext cx="2282825" cy="796925"/>
                      </a:xfrm>
                      <a:prstGeom prst="rect">
                        <a:avLst/>
                      </a:prstGeom>
                      <a:solidFill>
                        <a:schemeClr val="bg1"/>
                      </a:solidFill>
                      <a:ln w="9525">
                        <a:solidFill>
                          <a:schemeClr val="tx1"/>
                        </a:solidFill>
                        <a:miter lim="800000"/>
                        <a:headEnd/>
                        <a:tailEnd/>
                      </a:ln>
                      <a:effectLst>
                        <a:outerShdw dist="107763" dir="2700000" algn="ctr" rotWithShape="0">
                          <a:schemeClr val="tx2">
                            <a:alpha val="50000"/>
                          </a:schemeClr>
                        </a:outerShdw>
                      </a:effectLst>
                    </p:spPr>
                  </p:pic>
                </p:oleObj>
              </mc:Fallback>
            </mc:AlternateContent>
          </a:graphicData>
        </a:graphic>
      </p:graphicFrame>
      <p:sp>
        <p:nvSpPr>
          <p:cNvPr id="2" name="Date Placeholder 1"/>
          <p:cNvSpPr>
            <a:spLocks noGrp="1"/>
          </p:cNvSpPr>
          <p:nvPr>
            <p:ph type="dt" sz="half" idx="2"/>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67</a:t>
            </a:fld>
            <a:endParaRPr 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61" name="Picture 6" descr="Da_Family"/>
          <p:cNvPicPr>
            <a:picLocks noChangeAspect="1" noChangeArrowheads="1"/>
          </p:cNvPicPr>
          <p:nvPr/>
        </p:nvPicPr>
        <p:blipFill>
          <a:blip r:embed="rId2">
            <a:lum bright="12000"/>
            <a:extLst>
              <a:ext uri="{28A0092B-C50C-407E-A947-70E740481C1C}">
                <a14:useLocalDpi xmlns:a14="http://schemas.microsoft.com/office/drawing/2010/main" val="0"/>
              </a:ext>
            </a:extLst>
          </a:blip>
          <a:srcRect/>
          <a:stretch>
            <a:fillRect/>
          </a:stretch>
        </p:blipFill>
        <p:spPr bwMode="auto">
          <a:xfrm>
            <a:off x="1651000" y="1752600"/>
            <a:ext cx="58404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2" name="Rectangle 4"/>
          <p:cNvSpPr>
            <a:spLocks noGrp="1" noChangeArrowheads="1"/>
          </p:cNvSpPr>
          <p:nvPr>
            <p:ph type="title"/>
          </p:nvPr>
        </p:nvSpPr>
        <p:spPr>
          <a:xfrm>
            <a:off x="685800" y="990600"/>
            <a:ext cx="7772400" cy="723900"/>
          </a:xfrm>
          <a:noFill/>
        </p:spPr>
        <p:txBody>
          <a:bodyPr/>
          <a:lstStyle/>
          <a:p>
            <a:pPr algn="ctr"/>
            <a:r>
              <a:rPr lang="en-US" altLang="en-US" smtClean="0"/>
              <a:t>LMS Image Restoration (original)</a:t>
            </a:r>
          </a:p>
        </p:txBody>
      </p:sp>
      <p:sp>
        <p:nvSpPr>
          <p:cNvPr id="2" name="Date Placeholder 1"/>
          <p:cNvSpPr>
            <a:spLocks noGrp="1"/>
          </p:cNvSpPr>
          <p:nvPr>
            <p:ph type="dt" sz="half" idx="2"/>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7" name="Slide Number Placeholder 6"/>
          <p:cNvSpPr>
            <a:spLocks noGrp="1"/>
          </p:cNvSpPr>
          <p:nvPr>
            <p:ph type="sldNum" sz="quarter" idx="4"/>
          </p:nvPr>
        </p:nvSpPr>
        <p:spPr/>
        <p:txBody>
          <a:bodyPr/>
          <a:lstStyle/>
          <a:p>
            <a:pPr>
              <a:defRPr/>
            </a:pPr>
            <a:fld id="{9302CFF2-4115-47FF-9FC4-5205358A9ACF}" type="slidenum">
              <a:rPr lang="en-US" smtClean="0"/>
              <a:pPr>
                <a:defRPr/>
              </a:pPr>
              <a:t>68</a:t>
            </a:fld>
            <a:endParaRPr lang="en-US"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5" name="Picture 5" descr="DF_wiener_filtered"/>
          <p:cNvPicPr>
            <a:picLocks noChangeAspect="1" noChangeArrowheads="1"/>
          </p:cNvPicPr>
          <p:nvPr/>
        </p:nvPicPr>
        <p:blipFill>
          <a:blip r:embed="rId2">
            <a:lum bright="12000"/>
            <a:extLst>
              <a:ext uri="{28A0092B-C50C-407E-A947-70E740481C1C}">
                <a14:useLocalDpi xmlns:a14="http://schemas.microsoft.com/office/drawing/2010/main" val="0"/>
              </a:ext>
            </a:extLst>
          </a:blip>
          <a:srcRect/>
          <a:stretch>
            <a:fillRect/>
          </a:stretch>
        </p:blipFill>
        <p:spPr bwMode="auto">
          <a:xfrm>
            <a:off x="1651000" y="1752600"/>
            <a:ext cx="58404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6" name="Rectangle 2"/>
          <p:cNvSpPr>
            <a:spLocks noGrp="1" noChangeArrowheads="1"/>
          </p:cNvSpPr>
          <p:nvPr>
            <p:ph type="title"/>
          </p:nvPr>
        </p:nvSpPr>
        <p:spPr>
          <a:xfrm>
            <a:off x="685800" y="990600"/>
            <a:ext cx="7772400" cy="723900"/>
          </a:xfrm>
          <a:noFill/>
        </p:spPr>
        <p:txBody>
          <a:bodyPr/>
          <a:lstStyle/>
          <a:p>
            <a:pPr algn="ctr"/>
            <a:r>
              <a:rPr lang="en-US" altLang="en-US" smtClean="0"/>
              <a:t>LMS Image Restoration (filtered)</a:t>
            </a:r>
          </a:p>
        </p:txBody>
      </p:sp>
      <p:sp>
        <p:nvSpPr>
          <p:cNvPr id="2" name="Date Placeholder 1"/>
          <p:cNvSpPr>
            <a:spLocks noGrp="1"/>
          </p:cNvSpPr>
          <p:nvPr>
            <p:ph type="dt" sz="half" idx="2"/>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7" name="Slide Number Placeholder 6"/>
          <p:cNvSpPr>
            <a:spLocks noGrp="1"/>
          </p:cNvSpPr>
          <p:nvPr>
            <p:ph type="sldNum" sz="quarter" idx="4"/>
          </p:nvPr>
        </p:nvSpPr>
        <p:spPr/>
        <p:txBody>
          <a:bodyPr/>
          <a:lstStyle/>
          <a:p>
            <a:pPr>
              <a:defRPr/>
            </a:pPr>
            <a:fld id="{9302CFF2-4115-47FF-9FC4-5205358A9ACF}" type="slidenum">
              <a:rPr lang="en-US" smtClean="0"/>
              <a:pPr>
                <a:defRPr/>
              </a:pPr>
              <a:t>69</a:t>
            </a:fld>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6" descr="pdf-unif-col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1754188"/>
            <a:ext cx="5640388" cy="423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2"/>
          <p:cNvSpPr>
            <a:spLocks noGrp="1" noChangeArrowheads="1"/>
          </p:cNvSpPr>
          <p:nvPr>
            <p:ph type="title"/>
          </p:nvPr>
        </p:nvSpPr>
        <p:spPr>
          <a:xfrm>
            <a:off x="762000" y="990600"/>
            <a:ext cx="8001000" cy="723900"/>
          </a:xfrm>
        </p:spPr>
        <p:txBody>
          <a:bodyPr/>
          <a:lstStyle/>
          <a:p>
            <a:r>
              <a:rPr lang="en-US" altLang="en-US" smtClean="0"/>
              <a:t>Uncorrelated Color Noise:  Uniform</a:t>
            </a:r>
          </a:p>
        </p:txBody>
      </p:sp>
      <p:pic>
        <p:nvPicPr>
          <p:cNvPr id="8" name="Picture 5" descr="noise-unif-sd74-colr"/>
          <p:cNvPicPr>
            <a:picLocks noChangeAspect="1" noChangeArrowheads="1"/>
          </p:cNvPicPr>
          <p:nvPr/>
        </p:nvPicPr>
        <p:blipFill>
          <a:blip r:embed="rId3"/>
          <a:srcRect/>
          <a:stretch>
            <a:fillRect/>
          </a:stretch>
        </p:blipFill>
        <p:spPr bwMode="auto">
          <a:xfrm>
            <a:off x="685800" y="2438400"/>
            <a:ext cx="2590800" cy="2590800"/>
          </a:xfrm>
          <a:prstGeom prst="rect">
            <a:avLst/>
          </a:prstGeom>
          <a:noFill/>
          <a:ln>
            <a:noFill/>
          </a:ln>
          <a:effectLst>
            <a:outerShdw blurRad="38100" dist="107763" dir="2700000" algn="ctr" rotWithShape="0">
              <a:schemeClr val="tx1">
                <a:alpha val="6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2"/>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7</a:t>
            </a:fld>
            <a:endParaRPr 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9" name="Picture 7" descr="DF_detail_compa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788" y="2209800"/>
            <a:ext cx="8226425" cy="308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0" name="Rectangle 2"/>
          <p:cNvSpPr>
            <a:spLocks noGrp="1" noChangeArrowheads="1"/>
          </p:cNvSpPr>
          <p:nvPr>
            <p:ph type="title"/>
          </p:nvPr>
        </p:nvSpPr>
        <p:spPr>
          <a:xfrm>
            <a:off x="381000" y="990600"/>
            <a:ext cx="7772400" cy="723900"/>
          </a:xfrm>
        </p:spPr>
        <p:txBody>
          <a:bodyPr/>
          <a:lstStyle/>
          <a:p>
            <a:r>
              <a:rPr lang="en-US" altLang="en-US" smtClean="0"/>
              <a:t>Detail of Results </a:t>
            </a:r>
          </a:p>
        </p:txBody>
      </p:sp>
      <p:sp>
        <p:nvSpPr>
          <p:cNvPr id="72711" name="Text Box 5"/>
          <p:cNvSpPr txBox="1">
            <a:spLocks noChangeArrowheads="1"/>
          </p:cNvSpPr>
          <p:nvPr/>
        </p:nvSpPr>
        <p:spPr bwMode="auto">
          <a:xfrm>
            <a:off x="3717925" y="4953000"/>
            <a:ext cx="170815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000"/>
              <a:t>filtered image</a:t>
            </a:r>
          </a:p>
        </p:txBody>
      </p:sp>
      <p:sp>
        <p:nvSpPr>
          <p:cNvPr id="72712" name="Text Box 6"/>
          <p:cNvSpPr txBox="1">
            <a:spLocks noChangeArrowheads="1"/>
          </p:cNvSpPr>
          <p:nvPr/>
        </p:nvSpPr>
        <p:spPr bwMode="auto">
          <a:xfrm>
            <a:off x="1219200" y="4953000"/>
            <a:ext cx="1766888"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000"/>
              <a:t>original image</a:t>
            </a:r>
          </a:p>
        </p:txBody>
      </p:sp>
      <p:sp>
        <p:nvSpPr>
          <p:cNvPr id="72713" name="Text Box 8"/>
          <p:cNvSpPr txBox="1">
            <a:spLocks noChangeArrowheads="1"/>
          </p:cNvSpPr>
          <p:nvPr/>
        </p:nvSpPr>
        <p:spPr bwMode="auto">
          <a:xfrm>
            <a:off x="5986463" y="4953000"/>
            <a:ext cx="2090737"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000"/>
              <a:t>matlab’s wiener2</a:t>
            </a:r>
          </a:p>
        </p:txBody>
      </p:sp>
      <p:sp>
        <p:nvSpPr>
          <p:cNvPr id="72714" name="Text Box 9"/>
          <p:cNvSpPr txBox="1">
            <a:spLocks noChangeArrowheads="1"/>
          </p:cNvSpPr>
          <p:nvPr/>
        </p:nvSpPr>
        <p:spPr bwMode="auto">
          <a:xfrm>
            <a:off x="5943600" y="1295400"/>
            <a:ext cx="2819400" cy="825500"/>
          </a:xfrm>
          <a:prstGeom prst="rect">
            <a:avLst/>
          </a:prstGeom>
          <a:solidFill>
            <a:srgbClr val="FFFFCC"/>
          </a:solidFill>
          <a:ln>
            <a:noFill/>
          </a:ln>
          <a:effectLst>
            <a:outerShdw blurRad="203200" dist="107763" dir="2700000" algn="ctr" rotWithShape="0">
              <a:schemeClr val="tx2">
                <a:alpha val="50000"/>
              </a:schemeClr>
            </a:outerShdw>
          </a:effec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600" dirty="0">
                <a:latin typeface="Comic Sans MS" panose="030F0702030302020204" pitchFamily="66" charset="0"/>
              </a:rPr>
              <a:t>The contrast of these has been increased to make the differences more visible.</a:t>
            </a:r>
          </a:p>
        </p:txBody>
      </p:sp>
      <p:sp>
        <p:nvSpPr>
          <p:cNvPr id="2" name="Date Placeholder 1"/>
          <p:cNvSpPr>
            <a:spLocks noGrp="1"/>
          </p:cNvSpPr>
          <p:nvPr>
            <p:ph type="dt" sz="half" idx="2"/>
          </p:nvPr>
        </p:nvSpPr>
        <p:spPr/>
        <p:txBody>
          <a:bodyPr/>
          <a:lstStyle/>
          <a:p>
            <a:pPr>
              <a:defRPr/>
            </a:pPr>
            <a:r>
              <a:rPr lang="en-US" smtClean="0"/>
              <a:t>10 November 2016</a:t>
            </a:r>
            <a:endParaRPr lang="en-US" dirty="0"/>
          </a:p>
        </p:txBody>
      </p:sp>
      <p:sp>
        <p:nvSpPr>
          <p:cNvPr id="3" name="Footer Placeholder 2"/>
          <p:cNvSpPr>
            <a:spLocks noGrp="1"/>
          </p:cNvSpPr>
          <p:nvPr>
            <p:ph type="ftr" sz="quarter" idx="3"/>
          </p:nvPr>
        </p:nvSpPr>
        <p:spPr/>
        <p:txBody>
          <a:bodyPr/>
          <a:lstStyle/>
          <a:p>
            <a:pPr>
              <a:defRPr/>
            </a:pPr>
            <a:r>
              <a:rPr lang="en-US" smtClean="0"/>
              <a:t>1999-2016 by Richard Alan Peters II</a:t>
            </a:r>
            <a:endParaRPr lang="en-US"/>
          </a:p>
        </p:txBody>
      </p:sp>
      <p:sp>
        <p:nvSpPr>
          <p:cNvPr id="4" name="Slide Number Placeholder 3"/>
          <p:cNvSpPr>
            <a:spLocks noGrp="1"/>
          </p:cNvSpPr>
          <p:nvPr>
            <p:ph type="sldNum" sz="quarter" idx="4"/>
          </p:nvPr>
        </p:nvSpPr>
        <p:spPr/>
        <p:txBody>
          <a:bodyPr/>
          <a:lstStyle/>
          <a:p>
            <a:pPr>
              <a:defRPr/>
            </a:pPr>
            <a:fld id="{9302CFF2-4115-47FF-9FC4-5205358A9ACF}" type="slidenum">
              <a:rPr lang="en-US" smtClean="0"/>
              <a:pPr>
                <a:defRPr/>
              </a:pPr>
              <a:t>70</a:t>
            </a:fld>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5" name="Rectangle 2"/>
          <p:cNvSpPr>
            <a:spLocks noGrp="1" noChangeArrowheads="1"/>
          </p:cNvSpPr>
          <p:nvPr>
            <p:ph type="title" idx="4294967295"/>
          </p:nvPr>
        </p:nvSpPr>
        <p:spPr>
          <a:xfrm>
            <a:off x="457200" y="1181100"/>
            <a:ext cx="8153400" cy="723900"/>
          </a:xfrm>
          <a:prstGeom prst="rect">
            <a:avLst/>
          </a:prstGeom>
        </p:spPr>
        <p:txBody>
          <a:bodyPr/>
          <a:lstStyle/>
          <a:p>
            <a:r>
              <a:rPr lang="en-US" altLang="en-US" sz="3200" smtClean="0"/>
              <a:t>Noise Enhancement: Problem with Sharpening</a:t>
            </a:r>
          </a:p>
        </p:txBody>
      </p:sp>
      <p:sp>
        <p:nvSpPr>
          <p:cNvPr id="51206" name="Rectangle 3"/>
          <p:cNvSpPr>
            <a:spLocks noGrp="1" noChangeArrowheads="1"/>
          </p:cNvSpPr>
          <p:nvPr>
            <p:ph type="body" idx="4294967295"/>
          </p:nvPr>
        </p:nvSpPr>
        <p:spPr>
          <a:xfrm>
            <a:off x="457200" y="1905000"/>
            <a:ext cx="8382000" cy="3581400"/>
          </a:xfrm>
          <a:prstGeom prst="rect">
            <a:avLst/>
          </a:prstGeom>
        </p:spPr>
        <p:txBody>
          <a:bodyPr/>
          <a:lstStyle/>
          <a:p>
            <a:r>
              <a:rPr lang="en-US" altLang="en-US" sz="2400" smtClean="0">
                <a:latin typeface="Times New Roman" pitchFamily="18" charset="0"/>
              </a:rPr>
              <a:t>Noise occurs in every natural imaging device</a:t>
            </a:r>
          </a:p>
          <a:p>
            <a:pPr lvl="1"/>
            <a:r>
              <a:rPr lang="en-US" altLang="en-US" sz="1800" smtClean="0">
                <a:latin typeface="Times New Roman" pitchFamily="18" charset="0"/>
              </a:rPr>
              <a:t>Quantum effects in CCD arrays</a:t>
            </a:r>
          </a:p>
          <a:p>
            <a:pPr lvl="1"/>
            <a:r>
              <a:rPr lang="en-US" altLang="en-US" sz="1800" smtClean="0">
                <a:latin typeface="Times New Roman" pitchFamily="18" charset="0"/>
              </a:rPr>
              <a:t>Random distribution of silver halide grains in film</a:t>
            </a:r>
          </a:p>
          <a:p>
            <a:pPr lvl="1"/>
            <a:r>
              <a:rPr lang="en-US" altLang="en-US" sz="1800" smtClean="0">
                <a:latin typeface="Times New Roman" pitchFamily="18" charset="0"/>
              </a:rPr>
              <a:t>Neuronal noise in the retina</a:t>
            </a:r>
          </a:p>
          <a:p>
            <a:r>
              <a:rPr lang="en-US" altLang="en-US" sz="2400" smtClean="0">
                <a:latin typeface="Times New Roman" pitchFamily="18" charset="0"/>
              </a:rPr>
              <a:t>Spatially independent noise</a:t>
            </a:r>
          </a:p>
          <a:p>
            <a:pPr lvl="1"/>
            <a:r>
              <a:rPr lang="en-US" altLang="en-US" sz="1800" smtClean="0">
                <a:latin typeface="Times New Roman" pitchFamily="18" charset="0"/>
              </a:rPr>
              <a:t>The noise in one sensor has no effect on that in its neighbors</a:t>
            </a:r>
          </a:p>
          <a:p>
            <a:pPr lvl="1"/>
            <a:r>
              <a:rPr lang="en-US" altLang="en-US" sz="1600" smtClean="0">
                <a:latin typeface="Times New Roman" pitchFamily="18" charset="0"/>
                <a:sym typeface="Symbol" pitchFamily="18" charset="2"/>
              </a:rPr>
              <a:t></a:t>
            </a:r>
            <a:r>
              <a:rPr lang="en-US" altLang="en-US" sz="1800" smtClean="0">
                <a:latin typeface="Times New Roman" pitchFamily="18" charset="0"/>
                <a:sym typeface="Wingdings" pitchFamily="2" charset="2"/>
              </a:rPr>
              <a:t> the autocorrelation of the signal is an impulse at the origin</a:t>
            </a:r>
            <a:endParaRPr lang="en-US" altLang="en-US" sz="1800" smtClean="0">
              <a:latin typeface="Times New Roman" pitchFamily="18" charset="0"/>
            </a:endParaRPr>
          </a:p>
          <a:p>
            <a:pPr lvl="1"/>
            <a:r>
              <a:rPr lang="en-US" altLang="en-US" sz="1800" smtClean="0">
                <a:latin typeface="Times New Roman" pitchFamily="18" charset="0"/>
              </a:rPr>
              <a:t>The chances of getting repeated patterns of any frequency are virtually nil</a:t>
            </a:r>
          </a:p>
          <a:p>
            <a:pPr lvl="1"/>
            <a:r>
              <a:rPr lang="en-US" altLang="en-US" sz="1600" smtClean="0">
                <a:latin typeface="Times New Roman" pitchFamily="18" charset="0"/>
                <a:sym typeface="Symbol" pitchFamily="18" charset="2"/>
              </a:rPr>
              <a:t></a:t>
            </a:r>
            <a:r>
              <a:rPr lang="en-US" altLang="en-US" sz="1800" smtClean="0">
                <a:latin typeface="Times New Roman" pitchFamily="18" charset="0"/>
                <a:sym typeface="Wingdings" pitchFamily="2" charset="2"/>
              </a:rPr>
              <a:t> the frequency spectrum of the noise is flat</a:t>
            </a:r>
            <a:endParaRPr lang="en-US" altLang="en-US" sz="1800" smtClean="0">
              <a:latin typeface="Times New Roman" pitchFamily="18" charset="0"/>
            </a:endParaRPr>
          </a:p>
        </p:txBody>
      </p:sp>
      <p:sp>
        <p:nvSpPr>
          <p:cNvPr id="51207" name="Text Box 4"/>
          <p:cNvSpPr txBox="1">
            <a:spLocks noChangeArrowheads="1"/>
          </p:cNvSpPr>
          <p:nvPr/>
        </p:nvSpPr>
        <p:spPr bwMode="auto">
          <a:xfrm>
            <a:off x="1295400" y="5302250"/>
            <a:ext cx="7239000" cy="641350"/>
          </a:xfrm>
          <a:prstGeom prst="rect">
            <a:avLst/>
          </a:prstGeom>
          <a:solidFill>
            <a:srgbClr val="FFFFCC"/>
          </a:solidFill>
          <a:ln>
            <a:noFill/>
          </a:ln>
          <a:effectLst>
            <a:outerShdw blurRad="50800" dist="38100" dir="2700000" algn="tl" rotWithShape="0">
              <a:prstClr val="black">
                <a:alpha val="40000"/>
              </a:prstClr>
            </a:outerShdw>
          </a:effectLst>
          <a:extLst/>
        </p:spPr>
        <p:txBody>
          <a:bodyPr>
            <a:spAutoFit/>
          </a:bodyPr>
          <a:lstStyle>
            <a:lvl1pPr marL="342900" indent="-342900">
              <a:defRPr>
                <a:solidFill>
                  <a:schemeClr val="tx1"/>
                </a:solidFill>
                <a:latin typeface="Comic Sans MS" pitchFamily="66" charset="0"/>
              </a:defRPr>
            </a:lvl1pPr>
            <a:lvl2pPr marL="11430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lvl="1">
              <a:spcBef>
                <a:spcPct val="20000"/>
              </a:spcBef>
              <a:buClr>
                <a:schemeClr val="tx1"/>
              </a:buClr>
              <a:buSzPct val="75000"/>
            </a:pPr>
            <a:r>
              <a:rPr lang="en-US" altLang="en-US" sz="1800" dirty="0">
                <a:sym typeface="Wingdings" pitchFamily="2" charset="2"/>
              </a:rPr>
              <a:t>Recall:  Autocorrelation = inverse Fourier transform of power spectrum; Fourier transform of an impulse at (0,0) is a constant.</a:t>
            </a:r>
            <a:endParaRPr lang="en-US" altLang="en-US" sz="1800" dirty="0"/>
          </a:p>
        </p:txBody>
      </p:sp>
      <p:sp>
        <p:nvSpPr>
          <p:cNvPr id="5" name="Date Placeholder 4"/>
          <p:cNvSpPr>
            <a:spLocks noGrp="1"/>
          </p:cNvSpPr>
          <p:nvPr>
            <p:ph type="dt" sz="half" idx="2"/>
          </p:nvPr>
        </p:nvSpPr>
        <p:spPr/>
        <p:txBody>
          <a:bodyPr/>
          <a:lstStyle/>
          <a:p>
            <a:pPr>
              <a:defRPr/>
            </a:pPr>
            <a:r>
              <a:rPr lang="en-US" smtClean="0"/>
              <a:t>10 November 2016</a:t>
            </a:r>
            <a:endParaRPr lang="en-US" dirty="0"/>
          </a:p>
        </p:txBody>
      </p:sp>
      <p:sp>
        <p:nvSpPr>
          <p:cNvPr id="6" name="Footer Placeholder 5"/>
          <p:cNvSpPr>
            <a:spLocks noGrp="1"/>
          </p:cNvSpPr>
          <p:nvPr>
            <p:ph type="ftr" sz="quarter" idx="3"/>
          </p:nvPr>
        </p:nvSpPr>
        <p:spPr/>
        <p:txBody>
          <a:bodyPr/>
          <a:lstStyle/>
          <a:p>
            <a:pPr>
              <a:defRPr/>
            </a:pPr>
            <a:r>
              <a:rPr lang="en-US" smtClean="0"/>
              <a:t>1999-2016 by Richard Alan Peters II</a:t>
            </a:r>
            <a:endParaRPr lang="en-US"/>
          </a:p>
        </p:txBody>
      </p:sp>
      <p:sp>
        <p:nvSpPr>
          <p:cNvPr id="7" name="Slide Number Placeholder 6"/>
          <p:cNvSpPr>
            <a:spLocks noGrp="1"/>
          </p:cNvSpPr>
          <p:nvPr>
            <p:ph type="sldNum" sz="quarter" idx="4"/>
          </p:nvPr>
        </p:nvSpPr>
        <p:spPr/>
        <p:txBody>
          <a:bodyPr/>
          <a:lstStyle/>
          <a:p>
            <a:pPr>
              <a:defRPr/>
            </a:pPr>
            <a:fld id="{9302CFF2-4115-47FF-9FC4-5205358A9ACF}" type="slidenum">
              <a:rPr lang="en-US" smtClean="0"/>
              <a:pPr>
                <a:defRPr/>
              </a:pPr>
              <a:t>8</a:t>
            </a:fld>
            <a:endParaRPr lang="en-US" dirty="0"/>
          </a:p>
        </p:txBody>
      </p:sp>
    </p:spTree>
    <p:extLst>
      <p:ext uri="{BB962C8B-B14F-4D97-AF65-F5344CB8AC3E}">
        <p14:creationId xmlns:p14="http://schemas.microsoft.com/office/powerpoint/2010/main" val="28345293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7" name="Rectangle 2"/>
          <p:cNvSpPr>
            <a:spLocks noGrp="1" noChangeArrowheads="1"/>
          </p:cNvSpPr>
          <p:nvPr>
            <p:ph type="title" idx="4294967295"/>
          </p:nvPr>
        </p:nvSpPr>
        <p:spPr>
          <a:xfrm>
            <a:off x="457200" y="1181100"/>
            <a:ext cx="8153400" cy="723900"/>
          </a:xfrm>
          <a:prstGeom prst="rect">
            <a:avLst/>
          </a:prstGeom>
        </p:spPr>
        <p:txBody>
          <a:bodyPr/>
          <a:lstStyle/>
          <a:p>
            <a:r>
              <a:rPr lang="en-US" altLang="en-US" sz="3200" smtClean="0"/>
              <a:t>Noise Enhancement: Problem with Sharpening</a:t>
            </a:r>
          </a:p>
        </p:txBody>
      </p:sp>
      <p:sp>
        <p:nvSpPr>
          <p:cNvPr id="54278" name="Rectangle 3"/>
          <p:cNvSpPr>
            <a:spLocks noGrp="1" noChangeArrowheads="1"/>
          </p:cNvSpPr>
          <p:nvPr>
            <p:ph type="body" idx="4294967295"/>
          </p:nvPr>
        </p:nvSpPr>
        <p:spPr>
          <a:xfrm>
            <a:off x="457200" y="2057400"/>
            <a:ext cx="7772400" cy="3810000"/>
          </a:xfrm>
          <a:prstGeom prst="rect">
            <a:avLst/>
          </a:prstGeom>
        </p:spPr>
        <p:txBody>
          <a:bodyPr/>
          <a:lstStyle/>
          <a:p>
            <a:r>
              <a:rPr lang="en-US" altLang="en-US" sz="2400" smtClean="0">
                <a:latin typeface="Times New Roman" pitchFamily="18" charset="0"/>
              </a:rPr>
              <a:t>The spectra of most natural images fall-off toward the high frequencies.</a:t>
            </a:r>
          </a:p>
          <a:p>
            <a:r>
              <a:rPr lang="en-US" altLang="en-US" sz="2400" smtClean="0">
                <a:latin typeface="Times New Roman" pitchFamily="18" charset="0"/>
              </a:rPr>
              <a:t>IID noise has a flat spectrum.</a:t>
            </a:r>
          </a:p>
          <a:p>
            <a:r>
              <a:rPr lang="en-US" altLang="en-US" sz="2400" smtClean="0">
                <a:latin typeface="Times New Roman" pitchFamily="18" charset="0"/>
              </a:rPr>
              <a:t>Therefore, at some relatively high frequency (HF) the energy in the noise is greater than that in the uncorrupted image.</a:t>
            </a:r>
          </a:p>
          <a:p>
            <a:r>
              <a:rPr lang="en-US" altLang="en-US" sz="2400" smtClean="0">
                <a:latin typeface="Times New Roman" pitchFamily="18" charset="0"/>
              </a:rPr>
              <a:t>Sharpening multiplies the FT of the image by </a:t>
            </a:r>
            <a:r>
              <a:rPr lang="en-US" altLang="en-US" sz="2400" i="1" smtClean="0">
                <a:latin typeface="Times New Roman" pitchFamily="18" charset="0"/>
              </a:rPr>
              <a:t>u</a:t>
            </a:r>
            <a:r>
              <a:rPr lang="en-US" altLang="en-US" sz="2400" smtClean="0">
                <a:latin typeface="Times New Roman" pitchFamily="18" charset="0"/>
              </a:rPr>
              <a:t> and </a:t>
            </a:r>
            <a:r>
              <a:rPr lang="en-US" altLang="en-US" sz="2400" i="1" smtClean="0">
                <a:latin typeface="Times New Roman" pitchFamily="18" charset="0"/>
              </a:rPr>
              <a:t>v </a:t>
            </a:r>
            <a:r>
              <a:rPr lang="en-US" altLang="en-US" sz="2400" smtClean="0">
                <a:latin typeface="Times New Roman" pitchFamily="18" charset="0"/>
              </a:rPr>
              <a:t>(or by linear combinations of them) which, at HF, increases the noise more than the uncorrupted image.</a:t>
            </a:r>
          </a:p>
        </p:txBody>
      </p:sp>
      <p:sp>
        <p:nvSpPr>
          <p:cNvPr id="4" name="Date Placeholder 3"/>
          <p:cNvSpPr>
            <a:spLocks noGrp="1"/>
          </p:cNvSpPr>
          <p:nvPr>
            <p:ph type="dt" sz="half" idx="2"/>
          </p:nvPr>
        </p:nvSpPr>
        <p:spPr/>
        <p:txBody>
          <a:bodyPr/>
          <a:lstStyle/>
          <a:p>
            <a:pPr>
              <a:defRPr/>
            </a:pPr>
            <a:r>
              <a:rPr lang="en-US" smtClean="0"/>
              <a:t>10 November 2016</a:t>
            </a:r>
            <a:endParaRPr lang="en-US" dirty="0"/>
          </a:p>
        </p:txBody>
      </p:sp>
      <p:sp>
        <p:nvSpPr>
          <p:cNvPr id="5" name="Footer Placeholder 4"/>
          <p:cNvSpPr>
            <a:spLocks noGrp="1"/>
          </p:cNvSpPr>
          <p:nvPr>
            <p:ph type="ftr" sz="quarter" idx="3"/>
          </p:nvPr>
        </p:nvSpPr>
        <p:spPr/>
        <p:txBody>
          <a:bodyPr/>
          <a:lstStyle/>
          <a:p>
            <a:pPr>
              <a:defRPr/>
            </a:pPr>
            <a:r>
              <a:rPr lang="en-US" smtClean="0"/>
              <a:t>1999-2016 by Richard Alan Peters II</a:t>
            </a:r>
            <a:endParaRPr lang="en-US"/>
          </a:p>
        </p:txBody>
      </p:sp>
      <p:sp>
        <p:nvSpPr>
          <p:cNvPr id="6" name="Slide Number Placeholder 5"/>
          <p:cNvSpPr>
            <a:spLocks noGrp="1"/>
          </p:cNvSpPr>
          <p:nvPr>
            <p:ph type="sldNum" sz="quarter" idx="4"/>
          </p:nvPr>
        </p:nvSpPr>
        <p:spPr/>
        <p:txBody>
          <a:bodyPr/>
          <a:lstStyle/>
          <a:p>
            <a:pPr>
              <a:defRPr/>
            </a:pPr>
            <a:fld id="{9302CFF2-4115-47FF-9FC4-5205358A9ACF}" type="slidenum">
              <a:rPr lang="en-US" smtClean="0"/>
              <a:pPr>
                <a:defRPr/>
              </a:pPr>
              <a:t>9</a:t>
            </a:fld>
            <a:endParaRPr lang="en-US" dirty="0"/>
          </a:p>
        </p:txBody>
      </p:sp>
    </p:spTree>
    <p:extLst>
      <p:ext uri="{BB962C8B-B14F-4D97-AF65-F5344CB8AC3E}">
        <p14:creationId xmlns:p14="http://schemas.microsoft.com/office/powerpoint/2010/main" val="321505702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REVIOUS_ACTIVE_SLIDE" val="256"/>
</p:tagLst>
</file>

<file path=ppt/theme/theme1.xml><?xml version="1.0" encoding="utf-8"?>
<a:theme xmlns:a="http://schemas.openxmlformats.org/drawingml/2006/main" name="EECE253 Template">
  <a:themeElements>
    <a:clrScheme name="EECE253 Template 1">
      <a:dk1>
        <a:srgbClr val="000000"/>
      </a:dk1>
      <a:lt1>
        <a:srgbClr val="FFFFFF"/>
      </a:lt1>
      <a:dk2>
        <a:srgbClr val="000000"/>
      </a:dk2>
      <a:lt2>
        <a:srgbClr val="B2B2B2"/>
      </a:lt2>
      <a:accent1>
        <a:srgbClr val="6600FF"/>
      </a:accent1>
      <a:accent2>
        <a:srgbClr val="CC00FF"/>
      </a:accent2>
      <a:accent3>
        <a:srgbClr val="FFFFFF"/>
      </a:accent3>
      <a:accent4>
        <a:srgbClr val="000000"/>
      </a:accent4>
      <a:accent5>
        <a:srgbClr val="B8AAFF"/>
      </a:accent5>
      <a:accent6>
        <a:srgbClr val="B900E7"/>
      </a:accent6>
      <a:hlink>
        <a:srgbClr val="00CC99"/>
      </a:hlink>
      <a:folHlink>
        <a:srgbClr val="0099CC"/>
      </a:folHlink>
    </a:clrScheme>
    <a:fontScheme name="EECE253 Templat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EECE253 Template 1">
        <a:dk1>
          <a:srgbClr val="000000"/>
        </a:dk1>
        <a:lt1>
          <a:srgbClr val="FFFFFF"/>
        </a:lt1>
        <a:dk2>
          <a:srgbClr val="000000"/>
        </a:dk2>
        <a:lt2>
          <a:srgbClr val="B2B2B2"/>
        </a:lt2>
        <a:accent1>
          <a:srgbClr val="6600FF"/>
        </a:accent1>
        <a:accent2>
          <a:srgbClr val="CC00FF"/>
        </a:accent2>
        <a:accent3>
          <a:srgbClr val="FFFFFF"/>
        </a:accent3>
        <a:accent4>
          <a:srgbClr val="000000"/>
        </a:accent4>
        <a:accent5>
          <a:srgbClr val="B8AAFF"/>
        </a:accent5>
        <a:accent6>
          <a:srgbClr val="B900E7"/>
        </a:accent6>
        <a:hlink>
          <a:srgbClr val="00CC99"/>
        </a:hlink>
        <a:folHlink>
          <a:srgbClr val="0099CC"/>
        </a:folHlink>
      </a:clrScheme>
      <a:clrMap bg1="lt1" tx1="dk1" bg2="lt2" tx2="dk2" accent1="accent1" accent2="accent2" accent3="accent3" accent4="accent4" accent5="accent5" accent6="accent6" hlink="hlink" folHlink="folHlink"/>
    </a:extraClrScheme>
    <a:extraClrScheme>
      <a:clrScheme name="EECE253 Template 2">
        <a:dk1>
          <a:srgbClr val="000000"/>
        </a:dk1>
        <a:lt1>
          <a:srgbClr val="FFFFFF"/>
        </a:lt1>
        <a:dk2>
          <a:srgbClr val="000000"/>
        </a:dk2>
        <a:lt2>
          <a:srgbClr val="B2B2B2"/>
        </a:lt2>
        <a:accent1>
          <a:srgbClr val="99CCFF"/>
        </a:accent1>
        <a:accent2>
          <a:srgbClr val="CCCCFF"/>
        </a:accent2>
        <a:accent3>
          <a:srgbClr val="FFFFFF"/>
        </a:accent3>
        <a:accent4>
          <a:srgbClr val="000000"/>
        </a:accent4>
        <a:accent5>
          <a:srgbClr val="CAE2FF"/>
        </a:accent5>
        <a:accent6>
          <a:srgbClr val="B9B9E7"/>
        </a:accent6>
        <a:hlink>
          <a:srgbClr val="FF99CC"/>
        </a:hlink>
        <a:folHlink>
          <a:srgbClr val="CBCBCB"/>
        </a:folHlink>
      </a:clrScheme>
      <a:clrMap bg1="lt1" tx1="dk1" bg2="lt2" tx2="dk2" accent1="accent1" accent2="accent2" accent3="accent3" accent4="accent4" accent5="accent5" accent6="accent6" hlink="hlink" folHlink="folHlink"/>
    </a:extraClrScheme>
    <a:extraClrScheme>
      <a:clrScheme name="EECE253 Template 3">
        <a:dk1>
          <a:srgbClr val="000000"/>
        </a:dk1>
        <a:lt1>
          <a:srgbClr val="FFFFFF"/>
        </a:lt1>
        <a:dk2>
          <a:srgbClr val="000000"/>
        </a:dk2>
        <a:lt2>
          <a:srgbClr val="B2B2B2"/>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
      <a:clrScheme name="EECE253 Template 4">
        <a:dk1>
          <a:srgbClr val="000000"/>
        </a:dk1>
        <a:lt1>
          <a:srgbClr val="FFFFFF"/>
        </a:lt1>
        <a:dk2>
          <a:srgbClr val="000000"/>
        </a:dk2>
        <a:lt2>
          <a:srgbClr val="B2B2B2"/>
        </a:lt2>
        <a:accent1>
          <a:srgbClr val="FF0033"/>
        </a:accent1>
        <a:accent2>
          <a:srgbClr val="CC6600"/>
        </a:accent2>
        <a:accent3>
          <a:srgbClr val="FFFFFF"/>
        </a:accent3>
        <a:accent4>
          <a:srgbClr val="000000"/>
        </a:accent4>
        <a:accent5>
          <a:srgbClr val="FFAAAD"/>
        </a:accent5>
        <a:accent6>
          <a:srgbClr val="B95C00"/>
        </a:accent6>
        <a:hlink>
          <a:srgbClr val="999933"/>
        </a:hlink>
        <a:folHlink>
          <a:srgbClr val="A50021"/>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Office\Templates\EECE253 Template.pot</Template>
  <TotalTime>23267</TotalTime>
  <Words>2816</Words>
  <Application>Microsoft Office PowerPoint</Application>
  <PresentationFormat>On-screen Show (4:3)</PresentationFormat>
  <Paragraphs>505</Paragraphs>
  <Slides>70</Slides>
  <Notes>1</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70</vt:i4>
      </vt:variant>
    </vt:vector>
  </HeadingPairs>
  <TitlesOfParts>
    <vt:vector size="82" baseType="lpstr">
      <vt:lpstr>Symbol</vt:lpstr>
      <vt:lpstr>Arial Unicode MS</vt:lpstr>
      <vt:lpstr>Times New Roman</vt:lpstr>
      <vt:lpstr>MT Extra</vt:lpstr>
      <vt:lpstr>Math5</vt:lpstr>
      <vt:lpstr>Arial</vt:lpstr>
      <vt:lpstr>Wingdings</vt:lpstr>
      <vt:lpstr>Comic Sans MS</vt:lpstr>
      <vt:lpstr>Monotype Sorts</vt:lpstr>
      <vt:lpstr>Courier New</vt:lpstr>
      <vt:lpstr>EECE253 Template</vt:lpstr>
      <vt:lpstr>Equation</vt:lpstr>
      <vt:lpstr>PowerPoint Presentation</vt:lpstr>
      <vt:lpstr>Noise in Images</vt:lpstr>
      <vt:lpstr>Image with Additive Noise</vt:lpstr>
      <vt:lpstr>Uncorrelated Noise</vt:lpstr>
      <vt:lpstr>Uncorrelated Noise</vt:lpstr>
      <vt:lpstr>Uncorrelated Color Noise:  Gaussian</vt:lpstr>
      <vt:lpstr>Uncorrelated Color Noise:  Uniform</vt:lpstr>
      <vt:lpstr>Noise Enhancement: Problem with Sharpening</vt:lpstr>
      <vt:lpstr>Noise Enhancement: Problem with Sharpening</vt:lpstr>
      <vt:lpstr>Gaussian IID Noise Field</vt:lpstr>
      <vt:lpstr>Gaussian IID Noise Field</vt:lpstr>
      <vt:lpstr>Autocorrelation of an Image</vt:lpstr>
      <vt:lpstr>Power Spectrum &amp; Autocorrelation of IID Noise</vt:lpstr>
      <vt:lpstr>Power Spectrum &amp; Autocorrelation of IID Noise</vt:lpstr>
      <vt:lpstr>Noise-Free Image and Uncorrelated Noise Field</vt:lpstr>
      <vt:lpstr>PowerPoint Presentation</vt:lpstr>
      <vt:lpstr>PowerPoint Presentation</vt:lpstr>
      <vt:lpstr>Power Spectra of Noise-Free Image and Noise Field</vt:lpstr>
      <vt:lpstr>Power Spectra of Sum of Image and Noise Field</vt:lpstr>
      <vt:lpstr>Power Spectra of Sum of Image and Noise Field</vt:lpstr>
      <vt:lpstr>Power Spectra of Sum of Image and Noise Field</vt:lpstr>
      <vt:lpstr>Power Spectra of Sum of Image and Noise Field</vt:lpstr>
      <vt:lpstr>Additive Noise: Another Example</vt:lpstr>
      <vt:lpstr>Additive Noise: Another Example</vt:lpstr>
      <vt:lpstr>Additive Noise: Another Example</vt:lpstr>
      <vt:lpstr>Additive Noise: Reduce Through Blurring?</vt:lpstr>
      <vt:lpstr>Additive Noise: Reduce Through Blurring?</vt:lpstr>
      <vt:lpstr>Additive Noise: Reduction Through Blurring.</vt:lpstr>
      <vt:lpstr>Additive Noise: Reduction Through Blurring.</vt:lpstr>
      <vt:lpstr>Noise Masking</vt:lpstr>
      <vt:lpstr>Noise Masking</vt:lpstr>
      <vt:lpstr>Noise Masking</vt:lpstr>
      <vt:lpstr>Noise Masking</vt:lpstr>
      <vt:lpstr>Image Degradation Model</vt:lpstr>
      <vt:lpstr>Pointspread Operators</vt:lpstr>
      <vt:lpstr>Pointspread Operators</vt:lpstr>
      <vt:lpstr>Pointspread Operators and Convolution</vt:lpstr>
      <vt:lpstr>Lenses </vt:lpstr>
      <vt:lpstr>Image Degradation Model</vt:lpstr>
      <vt:lpstr>Image Degradation Model </vt:lpstr>
      <vt:lpstr>Image Degradation Model (Frequency Domain)</vt:lpstr>
      <vt:lpstr>Image Degradation Model (Frequency Domain)</vt:lpstr>
      <vt:lpstr>Image Restoration</vt:lpstr>
      <vt:lpstr>Image Restoration</vt:lpstr>
      <vt:lpstr>Image Restoration</vt:lpstr>
      <vt:lpstr>Image Restoration</vt:lpstr>
      <vt:lpstr>Noise Reduction Through LMS Filtering1</vt:lpstr>
      <vt:lpstr>Noise Reduction Through LMS Filtering1</vt:lpstr>
      <vt:lpstr>Additive Noise (Power Spectra)</vt:lpstr>
      <vt:lpstr>Additive Noise (Power Spectra)</vt:lpstr>
      <vt:lpstr>Additive Noise (Power Spectra)</vt:lpstr>
      <vt:lpstr>Additive Noise (Power Spectra)</vt:lpstr>
      <vt:lpstr>Additive Noise</vt:lpstr>
      <vt:lpstr>Additive Noise</vt:lpstr>
      <vt:lpstr>Additive Noise</vt:lpstr>
      <vt:lpstr>Noise Reduction Through LMS Filtering1</vt:lpstr>
      <vt:lpstr>Image*PSF + Noise (Power Spectra)</vt:lpstr>
      <vt:lpstr>Image*PSF + Noise (Power Spectra)</vt:lpstr>
      <vt:lpstr>Image*PSF + Noise (Power Spectra)</vt:lpstr>
      <vt:lpstr>Image*PSF + Noise (Power Spectra)</vt:lpstr>
      <vt:lpstr>Image*PSF + Noise </vt:lpstr>
      <vt:lpstr>Image*PSF + Noise</vt:lpstr>
      <vt:lpstr>LMS Image Restoration (Real Example)</vt:lpstr>
      <vt:lpstr>LMS Image Restoration (Real Example)</vt:lpstr>
      <vt:lpstr>Noise Estimation</vt:lpstr>
      <vt:lpstr>Pointspread Function Estimation</vt:lpstr>
      <vt:lpstr>Wiener Filter Estimation</vt:lpstr>
      <vt:lpstr>LMS Image Restoration (original)</vt:lpstr>
      <vt:lpstr>LMS Image Restoration (filtered)</vt:lpstr>
      <vt:lpstr>Detail of Results </vt:lpstr>
    </vt:vector>
  </TitlesOfParts>
  <Company>Vanderbilt University School of Engineering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14:  Reduction of Uncorrelated Noise</dc:title>
  <dc:subject>EECE/CS 253 Image Processing</dc:subject>
  <dc:creator>Richard Alan Peters II</dc:creator>
  <dc:description>This work is licensed under the Creative Commons Attribution-Noncommercial 2.5 License.  To view a copy of this license, visit http://creativecommons.org/licenses/by-nc/2.5/ or send a letter to Creative Commons, 543 Howard Street, 5th Floor, San Francisco, California, 94105, USA.</dc:description>
  <cp:lastModifiedBy>Richard Alan Peters II</cp:lastModifiedBy>
  <cp:revision>203</cp:revision>
  <cp:lastPrinted>2014-12-08T21:30:19Z</cp:lastPrinted>
  <dcterms:created xsi:type="dcterms:W3CDTF">2000-10-07T07:52:52Z</dcterms:created>
  <dcterms:modified xsi:type="dcterms:W3CDTF">2016-11-10T23:19:48Z</dcterms:modified>
  <cp:category>lecture notes</cp:category>
</cp:coreProperties>
</file>